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64" r:id="rId2"/>
    <p:sldId id="265" r:id="rId3"/>
    <p:sldId id="268" r:id="rId4"/>
    <p:sldId id="269" r:id="rId5"/>
    <p:sldId id="271" r:id="rId6"/>
    <p:sldId id="273" r:id="rId7"/>
    <p:sldId id="277" r:id="rId8"/>
    <p:sldId id="290" r:id="rId9"/>
    <p:sldId id="294" r:id="rId10"/>
    <p:sldId id="279" r:id="rId11"/>
    <p:sldId id="280" r:id="rId12"/>
    <p:sldId id="262" r:id="rId13"/>
    <p:sldId id="263" r:id="rId14"/>
    <p:sldId id="281" r:id="rId15"/>
    <p:sldId id="283" r:id="rId16"/>
    <p:sldId id="288" r:id="rId17"/>
    <p:sldId id="289" r:id="rId18"/>
    <p:sldId id="284" r:id="rId19"/>
    <p:sldId id="285" r:id="rId20"/>
    <p:sldId id="286" r:id="rId21"/>
    <p:sldId id="287" r:id="rId22"/>
    <p:sldId id="260" r:id="rId23"/>
    <p:sldId id="26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guide orient="horz" pos="2160"/>
        <p:guide pos="3840"/>
      </p:guideLst>
    </p:cSldViewPr>
  </p:slideViewPr>
  <p:notesTextViewPr>
    <p:cViewPr>
      <p:scale>
        <a:sx n="3" d="2"/>
        <a:sy n="3" d="2"/>
      </p:scale>
      <p:origin x="0" y="0"/>
    </p:cViewPr>
  </p:notesTextViewPr>
  <p:sorterViewPr>
    <p:cViewPr>
      <p:scale>
        <a:sx n="100" d="100"/>
        <a:sy n="100" d="100"/>
      </p:scale>
      <p:origin x="0" y="33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FAE78E-3952-413E-B1EE-CA9CD353B911}"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27414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AE78E-3952-413E-B1EE-CA9CD353B911}"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805865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6FAE78E-3952-413E-B1EE-CA9CD353B911}"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3402273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86FAE78E-3952-413E-B1EE-CA9CD353B911}"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736670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AE78E-3952-413E-B1EE-CA9CD353B911}"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3055066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AE78E-3952-413E-B1EE-CA9CD353B911}"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175081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AE78E-3952-413E-B1EE-CA9CD353B911}"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839115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AE78E-3952-413E-B1EE-CA9CD353B911}"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81298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FAE78E-3952-413E-B1EE-CA9CD353B911}"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169281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FAE78E-3952-413E-B1EE-CA9CD353B911}"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183018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FAE78E-3952-413E-B1EE-CA9CD353B911}"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355965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AE78E-3952-413E-B1EE-CA9CD353B911}"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233935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AE78E-3952-413E-B1EE-CA9CD353B911}"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271559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86FAE78E-3952-413E-B1EE-CA9CD353B911}" type="datetimeFigureOut">
              <a:rPr lang="en-US" smtClean="0"/>
              <a:t>3/7/2016</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336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6FAE78E-3952-413E-B1EE-CA9CD353B911}" type="datetimeFigureOut">
              <a:rPr lang="en-US" smtClean="0"/>
              <a:t>3/7/2016</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B241396B-806D-414A-93B3-9620F8B3CE27}" type="slidenum">
              <a:rPr lang="en-US" smtClean="0"/>
              <a:t>‹#›</a:t>
            </a:fld>
            <a:endParaRPr lang="en-US"/>
          </a:p>
        </p:txBody>
      </p:sp>
    </p:spTree>
    <p:extLst>
      <p:ext uri="{BB962C8B-B14F-4D97-AF65-F5344CB8AC3E}">
        <p14:creationId xmlns:p14="http://schemas.microsoft.com/office/powerpoint/2010/main" val="2234594735"/>
      </p:ext>
    </p:extLst>
  </p:cSld>
  <p:clrMap bg1="dk1" tx1="lt1" bg2="dk2" tx2="lt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hyperlink" Target="http://www.ecasd.us/Memorial-High-School/About/Parent-and-Student-Information/Positive-Behavioral-Interventions-and-Supports-(PB"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casd.us/Memorial-High-School/About/Parent-and-Student-Information/Positive-Behavioral-Interventions-and-Supports-(P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7200" dirty="0" smtClean="0"/>
              <a:t>Bullying-part 2</a:t>
            </a:r>
            <a:endParaRPr lang="en-US" sz="72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51618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345057"/>
            <a:ext cx="10571998" cy="1259455"/>
          </a:xfrm>
        </p:spPr>
        <p:txBody>
          <a:bodyPr/>
          <a:lstStyle/>
          <a:p>
            <a:r>
              <a:rPr lang="en-US" dirty="0" smtClean="0"/>
              <a:t>Be an Up-Stander-not a By-Stander</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t>If you or someone that you know is being bullied, it is time to </a:t>
            </a:r>
            <a:r>
              <a:rPr lang="en-US" sz="3200" b="1" dirty="0"/>
              <a:t>Stand Up, Speak </a:t>
            </a:r>
            <a:r>
              <a:rPr lang="en-US" sz="3200" b="1" dirty="0" smtClean="0"/>
              <a:t>Up, </a:t>
            </a:r>
            <a:r>
              <a:rPr lang="en-US" sz="3200" b="1" dirty="0"/>
              <a:t>and Step Up</a:t>
            </a:r>
            <a:r>
              <a:rPr lang="en-US" sz="3200" dirty="0"/>
              <a:t>. Doing nothing actually is doing something: It is silently agreeing with the bullying.  It is time to take </a:t>
            </a:r>
            <a:r>
              <a:rPr lang="en-US" sz="3200" dirty="0" smtClean="0"/>
              <a:t>a stand and </a:t>
            </a:r>
            <a:r>
              <a:rPr lang="en-US" sz="3200" dirty="0"/>
              <a:t>make a difference. Here are some examples of ways to help/stand up to bullying. </a:t>
            </a:r>
            <a:endParaRPr lang="en-US" sz="3200" dirty="0" smtClean="0"/>
          </a:p>
          <a:p>
            <a:pPr marL="0" indent="0">
              <a:buNone/>
            </a:pPr>
            <a:endParaRPr lang="en-US" dirty="0"/>
          </a:p>
        </p:txBody>
      </p:sp>
    </p:spTree>
    <p:extLst>
      <p:ext uri="{BB962C8B-B14F-4D97-AF65-F5344CB8AC3E}">
        <p14:creationId xmlns:p14="http://schemas.microsoft.com/office/powerpoint/2010/main" val="3230198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THERE: </a:t>
            </a:r>
          </a:p>
        </p:txBody>
      </p:sp>
      <p:sp>
        <p:nvSpPr>
          <p:cNvPr id="3" name="Content Placeholder 2"/>
          <p:cNvSpPr>
            <a:spLocks noGrp="1"/>
          </p:cNvSpPr>
          <p:nvPr>
            <p:ph idx="1"/>
          </p:nvPr>
        </p:nvSpPr>
        <p:spPr>
          <a:xfrm>
            <a:off x="818712" y="2374687"/>
            <a:ext cx="10554574" cy="3636511"/>
          </a:xfrm>
        </p:spPr>
        <p:txBody>
          <a:bodyPr/>
          <a:lstStyle/>
          <a:p>
            <a:pPr marL="0" indent="0">
              <a:buNone/>
            </a:pPr>
            <a:r>
              <a:rPr lang="en-US" sz="2800" dirty="0"/>
              <a:t>The simplest thing that you can do when you see someone is being treated badly is to be a friend to him or her.  The moment when somebody is being harassed, teased, threatened, or humiliated is probably the very moment when he/she feels the most alone.  That person needs a reminder that others really do care.    You can also encourage you friend to use one of these strategies</a:t>
            </a:r>
            <a:r>
              <a:rPr lang="en-US" sz="2400" dirty="0"/>
              <a:t>:</a:t>
            </a:r>
          </a:p>
          <a:p>
            <a:pPr marL="0" indent="0">
              <a:buNone/>
            </a:pPr>
            <a:endParaRPr lang="en-US" dirty="0"/>
          </a:p>
        </p:txBody>
      </p:sp>
    </p:spTree>
    <p:extLst>
      <p:ext uri="{BB962C8B-B14F-4D97-AF65-F5344CB8AC3E}">
        <p14:creationId xmlns:p14="http://schemas.microsoft.com/office/powerpoint/2010/main" val="1412812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776377"/>
            <a:ext cx="10571998" cy="931653"/>
          </a:xfrm>
        </p:spPr>
        <p:txBody>
          <a:bodyPr/>
          <a:lstStyle/>
          <a:p>
            <a:pPr lvl="0"/>
            <a:r>
              <a:rPr lang="en-US" dirty="0"/>
              <a:t/>
            </a:r>
            <a:br>
              <a:rPr lang="en-US" dirty="0"/>
            </a:br>
            <a:r>
              <a:rPr lang="en-US" sz="3600" dirty="0" smtClean="0"/>
              <a:t>Suggestions for what to do if you are bullied and how to help your friends/family: (review)</a:t>
            </a:r>
            <a:endParaRPr lang="en-US" sz="3600" dirty="0"/>
          </a:p>
        </p:txBody>
      </p:sp>
      <p:sp>
        <p:nvSpPr>
          <p:cNvPr id="3" name="Content Placeholder 2"/>
          <p:cNvSpPr>
            <a:spLocks noGrp="1"/>
          </p:cNvSpPr>
          <p:nvPr>
            <p:ph idx="1"/>
          </p:nvPr>
        </p:nvSpPr>
        <p:spPr>
          <a:xfrm>
            <a:off x="596884" y="2349287"/>
            <a:ext cx="10980806" cy="4416508"/>
          </a:xfrm>
        </p:spPr>
        <p:txBody>
          <a:bodyPr>
            <a:normAutofit lnSpcReduction="10000"/>
          </a:bodyPr>
          <a:lstStyle/>
          <a:p>
            <a:r>
              <a:rPr lang="en-US" sz="2400" b="1" u="sng" dirty="0">
                <a:solidFill>
                  <a:schemeClr val="accent1"/>
                </a:solidFill>
              </a:rPr>
              <a:t>Talk about it.</a:t>
            </a:r>
            <a:r>
              <a:rPr lang="en-US" sz="2400" dirty="0">
                <a:solidFill>
                  <a:schemeClr val="accent1"/>
                </a:solidFill>
              </a:rPr>
              <a:t> </a:t>
            </a:r>
            <a:r>
              <a:rPr lang="en-US" sz="2400" dirty="0" smtClean="0">
                <a:latin typeface="Georgia" panose="02040502050405020303" pitchFamily="18" charset="0"/>
              </a:rPr>
              <a:t>Never </a:t>
            </a:r>
            <a:r>
              <a:rPr lang="en-US" sz="2400" dirty="0">
                <a:latin typeface="Georgia" panose="02040502050405020303" pitchFamily="18" charset="0"/>
              </a:rPr>
              <a:t>keep it to yourself.  You need a support system to get through this.  </a:t>
            </a:r>
          </a:p>
          <a:p>
            <a:pPr lvl="0"/>
            <a:r>
              <a:rPr lang="en-US" sz="2400" b="1" dirty="0" smtClean="0">
                <a:solidFill>
                  <a:schemeClr val="accent6"/>
                </a:solidFill>
              </a:rPr>
              <a:t>Laugh </a:t>
            </a:r>
            <a:r>
              <a:rPr lang="en-US" sz="2400" b="1" dirty="0">
                <a:solidFill>
                  <a:schemeClr val="accent6"/>
                </a:solidFill>
              </a:rPr>
              <a:t>it </a:t>
            </a:r>
            <a:r>
              <a:rPr lang="en-US" sz="2400" b="1" dirty="0" smtClean="0">
                <a:solidFill>
                  <a:schemeClr val="accent6"/>
                </a:solidFill>
              </a:rPr>
              <a:t>off  </a:t>
            </a:r>
            <a:r>
              <a:rPr lang="en-US" sz="2400" dirty="0" smtClean="0">
                <a:latin typeface="Georgia" panose="02040502050405020303" pitchFamily="18" charset="0"/>
              </a:rPr>
              <a:t>Often </a:t>
            </a:r>
            <a:r>
              <a:rPr lang="en-US" sz="2400" dirty="0">
                <a:latin typeface="Georgia" panose="02040502050405020303" pitchFamily="18" charset="0"/>
              </a:rPr>
              <a:t>the person is seeking attention. By making a joke of the incident, you could diffuse the situation and minimize the attention the bully is seeking.</a:t>
            </a:r>
          </a:p>
          <a:p>
            <a:pPr lvl="0"/>
            <a:r>
              <a:rPr lang="en-US" sz="2400" b="1" dirty="0">
                <a:solidFill>
                  <a:schemeClr val="accent3"/>
                </a:solidFill>
              </a:rPr>
              <a:t>Ignore it.</a:t>
            </a:r>
            <a:r>
              <a:rPr lang="en-US" sz="2400" dirty="0">
                <a:solidFill>
                  <a:schemeClr val="accent3"/>
                </a:solidFill>
              </a:rPr>
              <a:t>  </a:t>
            </a:r>
            <a:r>
              <a:rPr lang="en-US" sz="2400" dirty="0">
                <a:latin typeface="Georgia" panose="02040502050405020303" pitchFamily="18" charset="0"/>
              </a:rPr>
              <a:t>People who bully like the </a:t>
            </a:r>
            <a:r>
              <a:rPr lang="en-US" sz="2400" dirty="0" smtClean="0">
                <a:latin typeface="Georgia" panose="02040502050405020303" pitchFamily="18" charset="0"/>
              </a:rPr>
              <a:t>attention.  </a:t>
            </a:r>
            <a:r>
              <a:rPr lang="en-US" sz="2400" dirty="0">
                <a:latin typeface="Georgia" panose="02040502050405020303" pitchFamily="18" charset="0"/>
              </a:rPr>
              <a:t>Do not acknowledge what they said or wrote in any way.</a:t>
            </a:r>
          </a:p>
          <a:p>
            <a:pPr lvl="0"/>
            <a:r>
              <a:rPr lang="en-US" sz="2400" b="1" dirty="0">
                <a:solidFill>
                  <a:schemeClr val="accent1"/>
                </a:solidFill>
              </a:rPr>
              <a:t>Speak up.</a:t>
            </a:r>
            <a:r>
              <a:rPr lang="en-US" sz="2400" dirty="0">
                <a:solidFill>
                  <a:schemeClr val="accent1"/>
                </a:solidFill>
              </a:rPr>
              <a:t> </a:t>
            </a:r>
            <a:r>
              <a:rPr lang="en-US" sz="2400" dirty="0" smtClean="0">
                <a:latin typeface="Georgia" panose="02040502050405020303" pitchFamily="18" charset="0"/>
              </a:rPr>
              <a:t>Tell </a:t>
            </a:r>
            <a:r>
              <a:rPr lang="en-US" sz="2400" dirty="0">
                <a:latin typeface="Georgia" panose="02040502050405020303" pitchFamily="18" charset="0"/>
              </a:rPr>
              <a:t>the person directly to </a:t>
            </a:r>
            <a:r>
              <a:rPr lang="en-US" sz="2400" dirty="0" smtClean="0">
                <a:latin typeface="Georgia" panose="02040502050405020303" pitchFamily="18" charset="0"/>
              </a:rPr>
              <a:t>stop or ask </a:t>
            </a:r>
            <a:r>
              <a:rPr lang="en-US" sz="2400" dirty="0">
                <a:latin typeface="Georgia" panose="02040502050405020303" pitchFamily="18" charset="0"/>
              </a:rPr>
              <a:t>a friend to do this on your behalf. </a:t>
            </a:r>
          </a:p>
          <a:p>
            <a:pPr lvl="0"/>
            <a:r>
              <a:rPr lang="en-US" sz="2400" b="1" dirty="0">
                <a:solidFill>
                  <a:schemeClr val="accent6"/>
                </a:solidFill>
              </a:rPr>
              <a:t>Unfriend the person on social media sites</a:t>
            </a:r>
            <a:r>
              <a:rPr lang="en-US" sz="2400" dirty="0">
                <a:solidFill>
                  <a:schemeClr val="accent6"/>
                </a:solidFill>
              </a:rPr>
              <a:t>.  </a:t>
            </a:r>
          </a:p>
          <a:p>
            <a:pPr marL="0" indent="0">
              <a:buNone/>
            </a:pPr>
            <a:endParaRPr lang="en-US" dirty="0"/>
          </a:p>
        </p:txBody>
      </p:sp>
    </p:spTree>
    <p:extLst>
      <p:ext uri="{BB962C8B-B14F-4D97-AF65-F5344CB8AC3E}">
        <p14:creationId xmlns:p14="http://schemas.microsoft.com/office/powerpoint/2010/main" val="85199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do continued….</a:t>
            </a:r>
            <a:endParaRPr lang="en-US" dirty="0"/>
          </a:p>
        </p:txBody>
      </p:sp>
      <p:sp>
        <p:nvSpPr>
          <p:cNvPr id="3" name="Content Placeholder 2"/>
          <p:cNvSpPr>
            <a:spLocks noGrp="1"/>
          </p:cNvSpPr>
          <p:nvPr>
            <p:ph idx="1"/>
          </p:nvPr>
        </p:nvSpPr>
        <p:spPr>
          <a:xfrm>
            <a:off x="478612" y="2336800"/>
            <a:ext cx="10903386" cy="4114800"/>
          </a:xfrm>
        </p:spPr>
        <p:txBody>
          <a:bodyPr>
            <a:normAutofit lnSpcReduction="10000"/>
          </a:bodyPr>
          <a:lstStyle/>
          <a:p>
            <a:pPr lvl="0"/>
            <a:r>
              <a:rPr lang="en-US" sz="2400" b="1" dirty="0">
                <a:solidFill>
                  <a:schemeClr val="accent3"/>
                </a:solidFill>
              </a:rPr>
              <a:t>Keep a journal.</a:t>
            </a:r>
            <a:r>
              <a:rPr lang="en-US" sz="2400" dirty="0">
                <a:solidFill>
                  <a:schemeClr val="accent3"/>
                </a:solidFill>
              </a:rPr>
              <a:t>  </a:t>
            </a:r>
            <a:r>
              <a:rPr lang="en-US" sz="2400" dirty="0">
                <a:latin typeface="Georgia" panose="02040502050405020303" pitchFamily="18" charset="0"/>
              </a:rPr>
              <a:t>If it happens verbally write it down.  If it happens on social media, take a screen shot and keep it.  Document with as much detail as </a:t>
            </a:r>
            <a:r>
              <a:rPr lang="en-US" sz="2400" dirty="0" smtClean="0">
                <a:latin typeface="Georgia" panose="02040502050405020303" pitchFamily="18" charset="0"/>
              </a:rPr>
              <a:t>possible.</a:t>
            </a:r>
          </a:p>
          <a:p>
            <a:pPr lvl="0"/>
            <a:r>
              <a:rPr lang="en-US" sz="2400" b="1" dirty="0" smtClean="0">
                <a:solidFill>
                  <a:schemeClr val="accent6"/>
                </a:solidFill>
              </a:rPr>
              <a:t>Never </a:t>
            </a:r>
            <a:r>
              <a:rPr lang="en-US" sz="2400" b="1" dirty="0">
                <a:solidFill>
                  <a:schemeClr val="accent6"/>
                </a:solidFill>
              </a:rPr>
              <a:t>retaliate:</a:t>
            </a:r>
            <a:r>
              <a:rPr lang="en-US" sz="2400" dirty="0">
                <a:solidFill>
                  <a:schemeClr val="accent6"/>
                </a:solidFill>
              </a:rPr>
              <a:t>  </a:t>
            </a:r>
            <a:r>
              <a:rPr lang="en-US" sz="2400" dirty="0">
                <a:latin typeface="Georgia" panose="02040502050405020303" pitchFamily="18" charset="0"/>
              </a:rPr>
              <a:t>You need to show/provide evidence that the other person was bullying you.  If you retaliate, it looks like you were both bullying.</a:t>
            </a:r>
          </a:p>
          <a:p>
            <a:pPr lvl="0"/>
            <a:r>
              <a:rPr lang="en-US" sz="2400" b="1" u="sng" dirty="0" smtClean="0">
                <a:solidFill>
                  <a:schemeClr val="accent3"/>
                </a:solidFill>
              </a:rPr>
              <a:t>When </a:t>
            </a:r>
            <a:r>
              <a:rPr lang="en-US" sz="2400" b="1" u="sng" dirty="0">
                <a:solidFill>
                  <a:schemeClr val="accent3"/>
                </a:solidFill>
              </a:rPr>
              <a:t>you must tell an adult:</a:t>
            </a:r>
            <a:r>
              <a:rPr lang="en-US" sz="2400" dirty="0">
                <a:solidFill>
                  <a:schemeClr val="accent3"/>
                </a:solidFill>
              </a:rPr>
              <a:t>  </a:t>
            </a:r>
            <a:r>
              <a:rPr lang="en-US" sz="2400" dirty="0">
                <a:latin typeface="Georgia" panose="02040502050405020303" pitchFamily="18" charset="0"/>
              </a:rPr>
              <a:t>When you feel scared, feel threatened, when you want to avoid school or being with certain people, </a:t>
            </a:r>
            <a:r>
              <a:rPr lang="en-US" sz="2400" dirty="0" smtClean="0">
                <a:latin typeface="Georgia" panose="02040502050405020303" pitchFamily="18" charset="0"/>
              </a:rPr>
              <a:t>events, </a:t>
            </a:r>
            <a:r>
              <a:rPr lang="en-US" sz="2400" dirty="0">
                <a:latin typeface="Georgia" panose="02040502050405020303" pitchFamily="18" charset="0"/>
              </a:rPr>
              <a:t>or places, when you find that the situation is all you can think about, when the situation is negatively affecting your life, when you are depressed or if you feel </a:t>
            </a:r>
            <a:r>
              <a:rPr lang="en-US" sz="2400" dirty="0" smtClean="0">
                <a:latin typeface="Georgia" panose="02040502050405020303" pitchFamily="18" charset="0"/>
              </a:rPr>
              <a:t>suicidal, please </a:t>
            </a:r>
            <a:r>
              <a:rPr lang="en-US" sz="2400" dirty="0">
                <a:latin typeface="Georgia" panose="02040502050405020303" pitchFamily="18" charset="0"/>
              </a:rPr>
              <a:t>tell an adult.</a:t>
            </a:r>
          </a:p>
          <a:p>
            <a:endParaRPr lang="en-US" dirty="0"/>
          </a:p>
        </p:txBody>
      </p:sp>
    </p:spTree>
    <p:extLst>
      <p:ext uri="{BB962C8B-B14F-4D97-AF65-F5344CB8AC3E}">
        <p14:creationId xmlns:p14="http://schemas.microsoft.com/office/powerpoint/2010/main" val="212635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GROUP EFFORT: </a:t>
            </a:r>
          </a:p>
        </p:txBody>
      </p:sp>
      <p:sp>
        <p:nvSpPr>
          <p:cNvPr id="3" name="Content Placeholder 2"/>
          <p:cNvSpPr>
            <a:spLocks noGrp="1"/>
          </p:cNvSpPr>
          <p:nvPr>
            <p:ph idx="1"/>
          </p:nvPr>
        </p:nvSpPr>
        <p:spPr>
          <a:xfrm>
            <a:off x="818712" y="2425487"/>
            <a:ext cx="10554574" cy="3636511"/>
          </a:xfrm>
        </p:spPr>
        <p:txBody>
          <a:bodyPr/>
          <a:lstStyle/>
          <a:p>
            <a:pPr marL="0" indent="0">
              <a:buNone/>
            </a:pPr>
            <a:r>
              <a:rPr lang="en-US" sz="2800" dirty="0"/>
              <a:t>After stepping up and being a friend to someone </a:t>
            </a:r>
            <a:r>
              <a:rPr lang="en-US" sz="2800" dirty="0" smtClean="0"/>
              <a:t>who </a:t>
            </a:r>
            <a:r>
              <a:rPr lang="en-US" sz="2800" dirty="0"/>
              <a:t>is being bullied, take your efforts further.  Consider getting some of your friends to come together and rally around the person being bullied.  There is strength-and safety-in numbers.  Even when you most want to do what is right, you’ll probably be a little worried about becoming the next target of the bully.  If your voice and support is echoed by others, you will feel stronger and more secure.</a:t>
            </a:r>
          </a:p>
          <a:p>
            <a:pPr marL="0" indent="0">
              <a:buNone/>
            </a:pPr>
            <a:endParaRPr lang="en-US" dirty="0"/>
          </a:p>
        </p:txBody>
      </p:sp>
    </p:spTree>
    <p:extLst>
      <p:ext uri="{BB962C8B-B14F-4D97-AF65-F5344CB8AC3E}">
        <p14:creationId xmlns:p14="http://schemas.microsoft.com/office/powerpoint/2010/main" val="2048677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CRUSH CRUEL CONTENT: </a:t>
            </a:r>
          </a:p>
        </p:txBody>
      </p:sp>
      <p:sp>
        <p:nvSpPr>
          <p:cNvPr id="3" name="Content Placeholder 2"/>
          <p:cNvSpPr>
            <a:spLocks noGrp="1"/>
          </p:cNvSpPr>
          <p:nvPr>
            <p:ph idx="1"/>
          </p:nvPr>
        </p:nvSpPr>
        <p:spPr>
          <a:xfrm>
            <a:off x="818712" y="2222287"/>
            <a:ext cx="10554574" cy="4402800"/>
          </a:xfrm>
        </p:spPr>
        <p:txBody>
          <a:bodyPr>
            <a:normAutofit/>
          </a:bodyPr>
          <a:lstStyle/>
          <a:p>
            <a:r>
              <a:rPr lang="en-US" sz="2400" dirty="0"/>
              <a:t>We have all seen a YouTube video that starts with a few viewers and then goes viral.  In the same way, online rumors, gossip, and other hurtful content can go from person to person to person in just seconds.  This chain reaction can be </a:t>
            </a:r>
            <a:r>
              <a:rPr lang="en-US" sz="2400" dirty="0" smtClean="0"/>
              <a:t>devastating, </a:t>
            </a:r>
            <a:r>
              <a:rPr lang="en-US" sz="2400" dirty="0"/>
              <a:t>but you can stop it in its tracks by never forwarding or sharing cruel or inappropriate content.  When you do face these situations-moments when you have to decide whether to participate, step up, or speak up, how will you respond?  </a:t>
            </a:r>
          </a:p>
          <a:p>
            <a:r>
              <a:rPr lang="en-US" sz="2400" dirty="0"/>
              <a:t>Please read the following scenarios and discuss what you would do:</a:t>
            </a:r>
          </a:p>
          <a:p>
            <a:pPr marL="0" indent="0">
              <a:buNone/>
            </a:pPr>
            <a:endParaRPr lang="en-US" sz="2400" dirty="0"/>
          </a:p>
        </p:txBody>
      </p:sp>
    </p:spTree>
    <p:extLst>
      <p:ext uri="{BB962C8B-B14F-4D97-AF65-F5344CB8AC3E}">
        <p14:creationId xmlns:p14="http://schemas.microsoft.com/office/powerpoint/2010/main" val="993130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 IT AND REPORT IT: </a:t>
            </a:r>
          </a:p>
        </p:txBody>
      </p:sp>
      <p:sp>
        <p:nvSpPr>
          <p:cNvPr id="3" name="Content Placeholder 2"/>
          <p:cNvSpPr>
            <a:spLocks noGrp="1"/>
          </p:cNvSpPr>
          <p:nvPr>
            <p:ph idx="1"/>
          </p:nvPr>
        </p:nvSpPr>
        <p:spPr>
          <a:xfrm>
            <a:off x="818712" y="2438187"/>
            <a:ext cx="10554574" cy="3636511"/>
          </a:xfrm>
        </p:spPr>
        <p:txBody>
          <a:bodyPr/>
          <a:lstStyle/>
          <a:p>
            <a:pPr marL="0" indent="0">
              <a:buNone/>
            </a:pPr>
            <a:r>
              <a:rPr lang="en-US" sz="3200" dirty="0"/>
              <a:t>To protect yourself and those being bullied, keep track of who, what, and when bullying behavior occurs.  Screen shots and written journals can establish a repeated pattern of behavior that adults and websites can use as evidence to stop the bullying behavior.  Please share this information with a trusted adult.</a:t>
            </a:r>
          </a:p>
          <a:p>
            <a:pPr marL="0" indent="0">
              <a:buNone/>
            </a:pPr>
            <a:endParaRPr lang="en-US" dirty="0"/>
          </a:p>
        </p:txBody>
      </p:sp>
    </p:spTree>
    <p:extLst>
      <p:ext uri="{BB962C8B-B14F-4D97-AF65-F5344CB8AC3E}">
        <p14:creationId xmlns:p14="http://schemas.microsoft.com/office/powerpoint/2010/main" val="2394144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TALK TO A TRUSTED ADULT: </a:t>
            </a:r>
          </a:p>
        </p:txBody>
      </p:sp>
      <p:sp>
        <p:nvSpPr>
          <p:cNvPr id="3" name="Content Placeholder 2"/>
          <p:cNvSpPr>
            <a:spLocks noGrp="1"/>
          </p:cNvSpPr>
          <p:nvPr>
            <p:ph idx="1"/>
          </p:nvPr>
        </p:nvSpPr>
        <p:spPr>
          <a:xfrm>
            <a:off x="818712" y="2222287"/>
            <a:ext cx="10554574" cy="4178513"/>
          </a:xfrm>
        </p:spPr>
        <p:txBody>
          <a:bodyPr>
            <a:noAutofit/>
          </a:bodyPr>
          <a:lstStyle/>
          <a:p>
            <a:pPr marL="0" indent="0">
              <a:buNone/>
            </a:pPr>
            <a:r>
              <a:rPr lang="en-US" sz="2400" dirty="0"/>
              <a:t>When you are concerned about a family member or friend </a:t>
            </a:r>
            <a:r>
              <a:rPr lang="en-US" sz="2400" dirty="0" smtClean="0"/>
              <a:t>who </a:t>
            </a:r>
            <a:r>
              <a:rPr lang="en-US" sz="2400" dirty="0"/>
              <a:t>is being bullied, you need support and should confide in a trusted adult.  A trusted adult is someone </a:t>
            </a:r>
            <a:r>
              <a:rPr lang="en-US" sz="2400" dirty="0" smtClean="0"/>
              <a:t>who  </a:t>
            </a:r>
            <a:r>
              <a:rPr lang="en-US" sz="2400" dirty="0"/>
              <a:t>will listen to you carefully when you explain the problem and will ask what you would like to see happen-someone who will make sure that your voice is heard and will work with you to come up with a plan that makes sense.  This trusted adult will work behind the scenes to resolve the bullying problem without </a:t>
            </a:r>
            <a:r>
              <a:rPr lang="en-US" sz="2400" dirty="0" smtClean="0"/>
              <a:t>directly </a:t>
            </a:r>
            <a:r>
              <a:rPr lang="en-US" sz="2400" dirty="0"/>
              <a:t>or publicly involving you.  The adult will try to protect both you and the person being bullied.  Possible trusted adults include: your parents or other adult family members, an adult at school-teacher, counselor or principal, a coach, faith leader, or a close family friend. </a:t>
            </a:r>
          </a:p>
        </p:txBody>
      </p:sp>
    </p:spTree>
    <p:extLst>
      <p:ext uri="{BB962C8B-B14F-4D97-AF65-F5344CB8AC3E}">
        <p14:creationId xmlns:p14="http://schemas.microsoft.com/office/powerpoint/2010/main" val="1964988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089" y="2435957"/>
            <a:ext cx="2921613" cy="2007789"/>
          </a:xfrm>
        </p:spPr>
        <p:txBody>
          <a:bodyPr/>
          <a:lstStyle/>
          <a:p>
            <a:r>
              <a:rPr lang="en-US" dirty="0"/>
              <a:t>Scenario 1: </a:t>
            </a:r>
          </a:p>
        </p:txBody>
      </p:sp>
      <p:sp>
        <p:nvSpPr>
          <p:cNvPr id="3" name="Text Placeholder 2"/>
          <p:cNvSpPr>
            <a:spLocks noGrp="1"/>
          </p:cNvSpPr>
          <p:nvPr>
            <p:ph type="body" sz="quarter" idx="16"/>
          </p:nvPr>
        </p:nvSpPr>
        <p:spPr>
          <a:xfrm>
            <a:off x="6156000" y="724619"/>
            <a:ext cx="4880300" cy="5486399"/>
          </a:xfrm>
        </p:spPr>
        <p:txBody>
          <a:bodyPr/>
          <a:lstStyle/>
          <a:p>
            <a:r>
              <a:rPr lang="en-US" sz="2800" dirty="0"/>
              <a:t>You and a few of your friends get a text message from Blake.  The text includes pictures of your classmate Emma wearing a bikini.  The message labels her “a whale” and Blake tells you to forward the photos to your friends.  </a:t>
            </a:r>
            <a:r>
              <a:rPr lang="en-US" sz="2800" b="1" dirty="0">
                <a:solidFill>
                  <a:schemeClr val="accent1">
                    <a:lumMod val="60000"/>
                    <a:lumOff val="40000"/>
                  </a:schemeClr>
                </a:solidFill>
              </a:rPr>
              <a:t>What would you do?</a:t>
            </a:r>
            <a:endParaRPr lang="en-US" sz="2800" dirty="0">
              <a:solidFill>
                <a:schemeClr val="accent1">
                  <a:lumMod val="60000"/>
                  <a:lumOff val="40000"/>
                </a:schemeClr>
              </a:solidFill>
            </a:endParaRPr>
          </a:p>
          <a:p>
            <a:endParaRPr lang="en-US" dirty="0"/>
          </a:p>
        </p:txBody>
      </p:sp>
    </p:spTree>
    <p:extLst>
      <p:ext uri="{BB962C8B-B14F-4D97-AF65-F5344CB8AC3E}">
        <p14:creationId xmlns:p14="http://schemas.microsoft.com/office/powerpoint/2010/main" val="3120519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089" y="2435957"/>
            <a:ext cx="2921613" cy="2007789"/>
          </a:xfrm>
        </p:spPr>
        <p:txBody>
          <a:bodyPr/>
          <a:lstStyle/>
          <a:p>
            <a:r>
              <a:rPr lang="en-US" dirty="0"/>
              <a:t>Scenario </a:t>
            </a:r>
            <a:r>
              <a:rPr lang="en-US" dirty="0" smtClean="0"/>
              <a:t>2: </a:t>
            </a:r>
            <a:endParaRPr lang="en-US" dirty="0"/>
          </a:p>
        </p:txBody>
      </p:sp>
      <p:sp>
        <p:nvSpPr>
          <p:cNvPr id="3" name="Text Placeholder 2"/>
          <p:cNvSpPr>
            <a:spLocks noGrp="1"/>
          </p:cNvSpPr>
          <p:nvPr>
            <p:ph type="body" sz="quarter" idx="16"/>
          </p:nvPr>
        </p:nvSpPr>
        <p:spPr>
          <a:xfrm>
            <a:off x="6156000" y="724619"/>
            <a:ext cx="4880300" cy="5486399"/>
          </a:xfrm>
        </p:spPr>
        <p:txBody>
          <a:bodyPr/>
          <a:lstStyle/>
          <a:p>
            <a:r>
              <a:rPr lang="en-US" sz="2800" dirty="0"/>
              <a:t>Sam has been getting messages like “</a:t>
            </a:r>
            <a:r>
              <a:rPr lang="en-US" sz="2800" dirty="0" smtClean="0"/>
              <a:t>you’re </a:t>
            </a:r>
            <a:r>
              <a:rPr lang="en-US" sz="2800" dirty="0"/>
              <a:t>such a loser” and “you suck” from a couple of people at school.  He deletes the </a:t>
            </a:r>
            <a:r>
              <a:rPr lang="en-US" sz="2800" dirty="0" smtClean="0"/>
              <a:t>messages, </a:t>
            </a:r>
            <a:r>
              <a:rPr lang="en-US" sz="2800" dirty="0"/>
              <a:t>but they keep coming.  He shares this information with you. </a:t>
            </a:r>
            <a:r>
              <a:rPr lang="en-US" sz="2800" b="1" dirty="0">
                <a:solidFill>
                  <a:schemeClr val="accent1">
                    <a:lumMod val="60000"/>
                    <a:lumOff val="40000"/>
                  </a:schemeClr>
                </a:solidFill>
              </a:rPr>
              <a:t>What would you do?</a:t>
            </a:r>
            <a:endParaRPr lang="en-US" sz="2800" dirty="0">
              <a:solidFill>
                <a:schemeClr val="accent1">
                  <a:lumMod val="60000"/>
                  <a:lumOff val="40000"/>
                </a:schemeClr>
              </a:solidFill>
            </a:endParaRPr>
          </a:p>
          <a:p>
            <a:endParaRPr lang="en-US" sz="2800" dirty="0"/>
          </a:p>
          <a:p>
            <a:endParaRPr lang="en-US" dirty="0"/>
          </a:p>
        </p:txBody>
      </p:sp>
    </p:spTree>
    <p:extLst>
      <p:ext uri="{BB962C8B-B14F-4D97-AF65-F5344CB8AC3E}">
        <p14:creationId xmlns:p14="http://schemas.microsoft.com/office/powerpoint/2010/main" val="2307856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Review</a:t>
            </a:r>
            <a:endParaRPr lang="en-US" sz="5400" dirty="0"/>
          </a:p>
        </p:txBody>
      </p:sp>
      <p:sp>
        <p:nvSpPr>
          <p:cNvPr id="3" name="Content Placeholder 2"/>
          <p:cNvSpPr>
            <a:spLocks noGrp="1"/>
          </p:cNvSpPr>
          <p:nvPr>
            <p:ph idx="1"/>
          </p:nvPr>
        </p:nvSpPr>
        <p:spPr>
          <a:xfrm>
            <a:off x="818712" y="2222287"/>
            <a:ext cx="10554574" cy="4242013"/>
          </a:xfrm>
        </p:spPr>
        <p:txBody>
          <a:bodyPr>
            <a:normAutofit/>
          </a:bodyPr>
          <a:lstStyle/>
          <a:p>
            <a:pPr marL="0" indent="0">
              <a:buNone/>
            </a:pPr>
            <a:r>
              <a:rPr lang="en-US" sz="3200" dirty="0"/>
              <a:t>During the last homeroom we covered </a:t>
            </a:r>
            <a:endParaRPr lang="en-US" sz="3200" dirty="0" smtClean="0"/>
          </a:p>
          <a:p>
            <a:pPr lvl="1"/>
            <a:r>
              <a:rPr lang="en-US" sz="3000" dirty="0" smtClean="0"/>
              <a:t>respectful behaviors</a:t>
            </a:r>
          </a:p>
          <a:p>
            <a:pPr lvl="1"/>
            <a:r>
              <a:rPr lang="en-US" sz="3000" dirty="0" smtClean="0"/>
              <a:t>disrespectful behaviors</a:t>
            </a:r>
          </a:p>
          <a:p>
            <a:pPr lvl="1"/>
            <a:r>
              <a:rPr lang="en-US" sz="3000" dirty="0" smtClean="0"/>
              <a:t>bullying  </a:t>
            </a:r>
          </a:p>
          <a:p>
            <a:pPr marL="0" indent="0">
              <a:buNone/>
            </a:pPr>
            <a:r>
              <a:rPr lang="en-US" sz="3200" dirty="0" smtClean="0"/>
              <a:t>To </a:t>
            </a:r>
            <a:r>
              <a:rPr lang="en-US" sz="3200" dirty="0"/>
              <a:t>review this information and explore </a:t>
            </a:r>
            <a:r>
              <a:rPr lang="en-US" sz="3200" dirty="0" smtClean="0"/>
              <a:t>your </a:t>
            </a:r>
            <a:r>
              <a:rPr lang="en-US" sz="3200" dirty="0"/>
              <a:t>knowledge of bullying behaviors, please answer the following questions with the help of your classmates.</a:t>
            </a:r>
          </a:p>
          <a:p>
            <a:pPr marL="0" indent="0">
              <a:buNone/>
            </a:pPr>
            <a:endParaRPr lang="en-US" dirty="0"/>
          </a:p>
        </p:txBody>
      </p:sp>
    </p:spTree>
    <p:extLst>
      <p:ext uri="{BB962C8B-B14F-4D97-AF65-F5344CB8AC3E}">
        <p14:creationId xmlns:p14="http://schemas.microsoft.com/office/powerpoint/2010/main" val="196851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089" y="2435957"/>
            <a:ext cx="2921613" cy="2007789"/>
          </a:xfrm>
        </p:spPr>
        <p:txBody>
          <a:bodyPr/>
          <a:lstStyle/>
          <a:p>
            <a:r>
              <a:rPr lang="en-US" dirty="0"/>
              <a:t>Scenario </a:t>
            </a:r>
            <a:r>
              <a:rPr lang="en-US" dirty="0" smtClean="0"/>
              <a:t>3: </a:t>
            </a:r>
            <a:endParaRPr lang="en-US" dirty="0"/>
          </a:p>
        </p:txBody>
      </p:sp>
      <p:sp>
        <p:nvSpPr>
          <p:cNvPr id="3" name="Text Placeholder 2"/>
          <p:cNvSpPr>
            <a:spLocks noGrp="1"/>
          </p:cNvSpPr>
          <p:nvPr>
            <p:ph type="body" sz="quarter" idx="16"/>
          </p:nvPr>
        </p:nvSpPr>
        <p:spPr>
          <a:xfrm>
            <a:off x="6156000" y="724619"/>
            <a:ext cx="4880300" cy="5486399"/>
          </a:xfrm>
        </p:spPr>
        <p:txBody>
          <a:bodyPr/>
          <a:lstStyle/>
          <a:p>
            <a:r>
              <a:rPr lang="en-US" sz="2800" dirty="0"/>
              <a:t>While surfing the internet one </a:t>
            </a:r>
            <a:r>
              <a:rPr lang="en-US" sz="2800" dirty="0" smtClean="0"/>
              <a:t>night, </a:t>
            </a:r>
            <a:r>
              <a:rPr lang="en-US" sz="2800" dirty="0"/>
              <a:t>you stumble on a website someone has made about Micah, </a:t>
            </a:r>
            <a:r>
              <a:rPr lang="en-US" sz="2800" dirty="0" smtClean="0"/>
              <a:t>a </a:t>
            </a:r>
            <a:r>
              <a:rPr lang="en-US" sz="2800" dirty="0"/>
              <a:t>student at your school.  The site includes embarrassing photos and hurtful information. </a:t>
            </a:r>
            <a:r>
              <a:rPr lang="en-US" sz="2800" b="1" dirty="0">
                <a:solidFill>
                  <a:schemeClr val="accent1">
                    <a:lumMod val="60000"/>
                    <a:lumOff val="40000"/>
                  </a:schemeClr>
                </a:solidFill>
              </a:rPr>
              <a:t>What would you do?</a:t>
            </a:r>
            <a:endParaRPr lang="en-US" sz="2800" dirty="0">
              <a:solidFill>
                <a:schemeClr val="accent1">
                  <a:lumMod val="60000"/>
                  <a:lumOff val="40000"/>
                </a:schemeClr>
              </a:solidFill>
            </a:endParaRPr>
          </a:p>
          <a:p>
            <a:endParaRPr lang="en-US" sz="2800" dirty="0"/>
          </a:p>
          <a:p>
            <a:endParaRPr lang="en-US" dirty="0"/>
          </a:p>
        </p:txBody>
      </p:sp>
    </p:spTree>
    <p:extLst>
      <p:ext uri="{BB962C8B-B14F-4D97-AF65-F5344CB8AC3E}">
        <p14:creationId xmlns:p14="http://schemas.microsoft.com/office/powerpoint/2010/main" val="1420414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089" y="2435957"/>
            <a:ext cx="2921613" cy="2007789"/>
          </a:xfrm>
        </p:spPr>
        <p:txBody>
          <a:bodyPr/>
          <a:lstStyle/>
          <a:p>
            <a:r>
              <a:rPr lang="en-US" dirty="0"/>
              <a:t>Scenario </a:t>
            </a:r>
            <a:r>
              <a:rPr lang="en-US" dirty="0" smtClean="0"/>
              <a:t>4: </a:t>
            </a:r>
            <a:endParaRPr lang="en-US" dirty="0"/>
          </a:p>
        </p:txBody>
      </p:sp>
      <p:sp>
        <p:nvSpPr>
          <p:cNvPr id="3" name="Text Placeholder 2"/>
          <p:cNvSpPr>
            <a:spLocks noGrp="1"/>
          </p:cNvSpPr>
          <p:nvPr>
            <p:ph type="body" sz="quarter" idx="16"/>
          </p:nvPr>
        </p:nvSpPr>
        <p:spPr>
          <a:xfrm>
            <a:off x="6156000" y="724619"/>
            <a:ext cx="4880300" cy="5486399"/>
          </a:xfrm>
        </p:spPr>
        <p:txBody>
          <a:bodyPr/>
          <a:lstStyle/>
          <a:p>
            <a:r>
              <a:rPr lang="en-US" sz="2800" dirty="0"/>
              <a:t>In the library you notice Crystal, who is sitting next </a:t>
            </a:r>
            <a:r>
              <a:rPr lang="en-US" sz="2800" dirty="0" smtClean="0"/>
              <a:t>to </a:t>
            </a:r>
            <a:r>
              <a:rPr lang="en-US" sz="2800" dirty="0"/>
              <a:t>you, writing down the username and password for the Facebook account of Jesse, who’s sitting at a computer in the row ahead of you. </a:t>
            </a:r>
            <a:r>
              <a:rPr lang="en-US" sz="2800" b="1" dirty="0">
                <a:solidFill>
                  <a:schemeClr val="accent1">
                    <a:lumMod val="60000"/>
                    <a:lumOff val="40000"/>
                  </a:schemeClr>
                </a:solidFill>
              </a:rPr>
              <a:t>What would you do?</a:t>
            </a:r>
            <a:endParaRPr lang="en-US" sz="2800" dirty="0">
              <a:solidFill>
                <a:schemeClr val="accent1">
                  <a:lumMod val="60000"/>
                  <a:lumOff val="40000"/>
                </a:schemeClr>
              </a:solidFill>
            </a:endParaRPr>
          </a:p>
          <a:p>
            <a:endParaRPr lang="en-US" dirty="0"/>
          </a:p>
        </p:txBody>
      </p:sp>
    </p:spTree>
    <p:extLst>
      <p:ext uri="{BB962C8B-B14F-4D97-AF65-F5344CB8AC3E}">
        <p14:creationId xmlns:p14="http://schemas.microsoft.com/office/powerpoint/2010/main" val="3052416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3" y="613001"/>
            <a:ext cx="10571998" cy="970450"/>
          </a:xfrm>
        </p:spPr>
        <p:txBody>
          <a:bodyPr/>
          <a:lstStyle/>
          <a:p>
            <a:r>
              <a:rPr lang="en-US" sz="2400" b="0" dirty="0" smtClean="0">
                <a:solidFill>
                  <a:schemeClr val="tx1"/>
                </a:solidFill>
                <a:latin typeface="Berlin Sans FB Demi" panose="020E0802020502020306" pitchFamily="34" charset="0"/>
              </a:rPr>
              <a:t>To </a:t>
            </a:r>
            <a:r>
              <a:rPr lang="en-US" sz="2400" b="0" dirty="0">
                <a:solidFill>
                  <a:schemeClr val="tx1"/>
                </a:solidFill>
                <a:latin typeface="Berlin Sans FB Demi" panose="020E0802020502020306" pitchFamily="34" charset="0"/>
              </a:rPr>
              <a:t>help you understand the </a:t>
            </a:r>
            <a:r>
              <a:rPr lang="en-US" sz="2400" b="0" dirty="0" smtClean="0">
                <a:solidFill>
                  <a:schemeClr val="tx1"/>
                </a:solidFill>
                <a:latin typeface="Berlin Sans FB Demi" panose="020E0802020502020306" pitchFamily="34" charset="0"/>
              </a:rPr>
              <a:t>impact </a:t>
            </a:r>
            <a:r>
              <a:rPr lang="en-US" sz="2400" b="0" dirty="0">
                <a:solidFill>
                  <a:schemeClr val="tx1"/>
                </a:solidFill>
                <a:latin typeface="Berlin Sans FB Demi" panose="020E0802020502020306" pitchFamily="34" charset="0"/>
              </a:rPr>
              <a:t>of bullying on your friends and neighbors, </a:t>
            </a:r>
            <a:r>
              <a:rPr lang="en-US" sz="2400" dirty="0">
                <a:latin typeface="Berlin Sans FB Demi" panose="020E0802020502020306" pitchFamily="34" charset="0"/>
              </a:rPr>
              <a:t>a parent of a former student was willing to tell you her story. </a:t>
            </a:r>
            <a:r>
              <a:rPr lang="en-US" sz="2400" b="0" dirty="0" smtClean="0">
                <a:solidFill>
                  <a:schemeClr val="tx1"/>
                </a:solidFill>
                <a:latin typeface="Berlin Sans FB Demi" panose="020E0802020502020306" pitchFamily="34" charset="0"/>
              </a:rPr>
              <a:t>Please </a:t>
            </a:r>
            <a:r>
              <a:rPr lang="en-US" sz="2400" b="0" dirty="0">
                <a:solidFill>
                  <a:schemeClr val="tx1"/>
                </a:solidFill>
                <a:latin typeface="Berlin Sans FB Demi" panose="020E0802020502020306" pitchFamily="34" charset="0"/>
              </a:rPr>
              <a:t>listen closely.</a:t>
            </a:r>
          </a:p>
        </p:txBody>
      </p:sp>
      <p:sp>
        <p:nvSpPr>
          <p:cNvPr id="3" name="Text Placeholder 2"/>
          <p:cNvSpPr>
            <a:spLocks noGrp="1"/>
          </p:cNvSpPr>
          <p:nvPr>
            <p:ph idx="1"/>
          </p:nvPr>
        </p:nvSpPr>
        <p:spPr>
          <a:xfrm>
            <a:off x="818713" y="2222287"/>
            <a:ext cx="6876050" cy="3636511"/>
          </a:xfrm>
        </p:spPr>
        <p:txBody>
          <a:bodyPr/>
          <a:lstStyle/>
          <a:p>
            <a:pPr marL="0" indent="0" algn="ctr">
              <a:buNone/>
            </a:pPr>
            <a:r>
              <a:rPr lang="en-US" sz="4000" b="1" dirty="0" smtClean="0">
                <a:solidFill>
                  <a:schemeClr val="tx1">
                    <a:lumMod val="75000"/>
                  </a:schemeClr>
                </a:solidFill>
                <a:latin typeface="Berlin Sans FB Demi" panose="020E0802020502020306" pitchFamily="34" charset="0"/>
                <a:hlinkClick r:id="rId2"/>
              </a:rPr>
              <a:t>Video: Parent </a:t>
            </a:r>
            <a:r>
              <a:rPr lang="en-US" sz="4000" b="1" u="sng" dirty="0" smtClean="0">
                <a:solidFill>
                  <a:schemeClr val="tx1">
                    <a:lumMod val="75000"/>
                  </a:schemeClr>
                </a:solidFill>
                <a:latin typeface="Berlin Sans FB Demi" panose="020E0802020502020306" pitchFamily="34" charset="0"/>
                <a:hlinkClick r:id="rId2"/>
              </a:rPr>
              <a:t>story/Bullying</a:t>
            </a:r>
            <a:endParaRPr lang="en-US" sz="4000" b="1" u="sng" dirty="0" smtClean="0">
              <a:solidFill>
                <a:schemeClr val="tx1">
                  <a:lumMod val="75000"/>
                </a:schemeClr>
              </a:solidFill>
              <a:latin typeface="Berlin Sans FB Demi" panose="020E0802020502020306" pitchFamily="34" charset="0"/>
            </a:endParaRPr>
          </a:p>
          <a:p>
            <a:pPr marL="0" indent="0" algn="ctr">
              <a:buNone/>
            </a:pPr>
            <a:r>
              <a:rPr lang="en-US" sz="1200" b="1" dirty="0" smtClean="0">
                <a:solidFill>
                  <a:schemeClr val="tx1">
                    <a:lumMod val="75000"/>
                  </a:schemeClr>
                </a:solidFill>
                <a:latin typeface="Berlin Sans FB Demi" panose="020E0802020502020306" pitchFamily="34" charset="0"/>
              </a:rPr>
              <a:t>Click on the link</a:t>
            </a:r>
            <a:endParaRPr lang="en-US" sz="1200" b="1" dirty="0">
              <a:solidFill>
                <a:schemeClr val="tx1">
                  <a:lumMod val="75000"/>
                </a:schemeClr>
              </a:solidFill>
              <a:latin typeface="Berlin Sans FB Demi" panose="020E0802020502020306" pitchFamily="34" charset="0"/>
            </a:endParaRPr>
          </a:p>
        </p:txBody>
      </p:sp>
      <p:sp>
        <p:nvSpPr>
          <p:cNvPr id="4" name="Text Placeholder 3"/>
          <p:cNvSpPr>
            <a:spLocks noGrp="1"/>
          </p:cNvSpPr>
          <p:nvPr>
            <p:ph type="body" sz="quarter" idx="4294967295"/>
          </p:nvPr>
        </p:nvSpPr>
        <p:spPr>
          <a:xfrm>
            <a:off x="7660257" y="1915064"/>
            <a:ext cx="4531743" cy="4942936"/>
          </a:xfrm>
        </p:spPr>
        <p:txBody>
          <a:bodyPr>
            <a:normAutofit/>
          </a:bodyPr>
          <a:lstStyle/>
          <a:p>
            <a:r>
              <a:rPr lang="en-US" sz="2000" b="1" dirty="0" smtClean="0"/>
              <a:t>The </a:t>
            </a:r>
            <a:r>
              <a:rPr lang="en-US" sz="2000" b="1" dirty="0"/>
              <a:t>individual depicted in this video has chosen to share her story so that we can understand what </a:t>
            </a:r>
            <a:r>
              <a:rPr lang="en-US" sz="2000" b="1" dirty="0" smtClean="0"/>
              <a:t>her </a:t>
            </a:r>
            <a:r>
              <a:rPr lang="en-US" sz="2000" b="1" dirty="0"/>
              <a:t>family went through and how they handled </a:t>
            </a:r>
            <a:r>
              <a:rPr lang="en-US" sz="2000" b="1" dirty="0" smtClean="0"/>
              <a:t>the bullying.  </a:t>
            </a:r>
            <a:r>
              <a:rPr lang="en-US" sz="2000" b="1" dirty="0"/>
              <a:t>Although we want to discuss bullying in general, this is not the time for sharing the stories of others, especially when we do not have their permission to do so.  </a:t>
            </a:r>
            <a:endParaRPr lang="en-US" sz="2000" dirty="0"/>
          </a:p>
          <a:p>
            <a:pPr marL="0" indent="0">
              <a:buNone/>
            </a:pPr>
            <a:endParaRPr lang="en-US" dirty="0"/>
          </a:p>
        </p:txBody>
      </p:sp>
    </p:spTree>
    <p:extLst>
      <p:ext uri="{BB962C8B-B14F-4D97-AF65-F5344CB8AC3E}">
        <p14:creationId xmlns:p14="http://schemas.microsoft.com/office/powerpoint/2010/main" val="899637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Reflection:</a:t>
            </a:r>
            <a:endParaRPr lang="en-US" dirty="0"/>
          </a:p>
        </p:txBody>
      </p:sp>
      <p:sp>
        <p:nvSpPr>
          <p:cNvPr id="6" name="Content Placeholder 5"/>
          <p:cNvSpPr>
            <a:spLocks noGrp="1"/>
          </p:cNvSpPr>
          <p:nvPr>
            <p:ph idx="1"/>
          </p:nvPr>
        </p:nvSpPr>
        <p:spPr>
          <a:xfrm>
            <a:off x="433953" y="2154263"/>
            <a:ext cx="11360257" cy="4386021"/>
          </a:xfrm>
        </p:spPr>
        <p:txBody>
          <a:bodyPr>
            <a:normAutofit/>
          </a:bodyPr>
          <a:lstStyle/>
          <a:p>
            <a:r>
              <a:rPr lang="en-US" dirty="0"/>
              <a:t>What is the impact of bullying on the student of question?</a:t>
            </a:r>
          </a:p>
          <a:p>
            <a:r>
              <a:rPr lang="en-US" dirty="0"/>
              <a:t>What is the impact of bullying on the family of the student in question?</a:t>
            </a:r>
          </a:p>
          <a:p>
            <a:r>
              <a:rPr lang="en-US" dirty="0"/>
              <a:t>In this situation, who else is affected?</a:t>
            </a:r>
          </a:p>
          <a:p>
            <a:r>
              <a:rPr lang="en-US" dirty="0"/>
              <a:t>Identify 3 adults in the building who would help you in a bullying situation.</a:t>
            </a:r>
          </a:p>
          <a:p>
            <a:pPr marL="0" indent="0">
              <a:buNone/>
            </a:pPr>
            <a:r>
              <a:rPr lang="en-US" dirty="0"/>
              <a:t> </a:t>
            </a:r>
          </a:p>
          <a:p>
            <a:r>
              <a:rPr lang="en-US" dirty="0"/>
              <a:t>Think of situation and/or situations that you or someone you know has been in, what have you done (silent reflection?)? </a:t>
            </a:r>
          </a:p>
          <a:p>
            <a:r>
              <a:rPr lang="en-US" dirty="0"/>
              <a:t>In this video, there was a parent advocate, identify other adults beyond a parent who you can be your advocate.</a:t>
            </a:r>
          </a:p>
          <a:p>
            <a:r>
              <a:rPr lang="en-US" dirty="0"/>
              <a:t>Do you feel like you can “stand up” and help others? Will it “get worse” before it “gets better?” Identify and/or brainstorm how to help others who are in need. </a:t>
            </a:r>
          </a:p>
          <a:p>
            <a:pPr marL="0" indent="0">
              <a:buNone/>
            </a:pPr>
            <a:endParaRPr lang="en-US" dirty="0"/>
          </a:p>
        </p:txBody>
      </p:sp>
    </p:spTree>
    <p:extLst>
      <p:ext uri="{BB962C8B-B14F-4D97-AF65-F5344CB8AC3E}">
        <p14:creationId xmlns:p14="http://schemas.microsoft.com/office/powerpoint/2010/main" val="2947263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Review</a:t>
            </a:r>
            <a:endParaRPr lang="en-US" sz="5400" dirty="0"/>
          </a:p>
        </p:txBody>
      </p:sp>
      <p:sp>
        <p:nvSpPr>
          <p:cNvPr id="3" name="Content Placeholder 2"/>
          <p:cNvSpPr>
            <a:spLocks noGrp="1"/>
          </p:cNvSpPr>
          <p:nvPr>
            <p:ph idx="1"/>
          </p:nvPr>
        </p:nvSpPr>
        <p:spPr/>
        <p:txBody>
          <a:bodyPr/>
          <a:lstStyle/>
          <a:p>
            <a:pPr marL="0" lvl="0" indent="0">
              <a:buNone/>
            </a:pPr>
            <a:r>
              <a:rPr lang="en-US" sz="2800" dirty="0">
                <a:solidFill>
                  <a:schemeClr val="accent1"/>
                </a:solidFill>
              </a:rPr>
              <a:t>1</a:t>
            </a:r>
            <a:r>
              <a:rPr lang="en-US" sz="2800" dirty="0" smtClean="0"/>
              <a:t>.  Being </a:t>
            </a:r>
            <a:r>
              <a:rPr lang="en-US" sz="2800" dirty="0"/>
              <a:t>disrespectful to someone </a:t>
            </a:r>
            <a:r>
              <a:rPr lang="en-US" sz="2800" dirty="0" smtClean="0"/>
              <a:t>means </a:t>
            </a:r>
            <a:r>
              <a:rPr lang="en-US" sz="2800" dirty="0"/>
              <a:t>that you are bullying them.</a:t>
            </a:r>
          </a:p>
          <a:p>
            <a:pPr lvl="1">
              <a:buFont typeface="+mj-lt"/>
              <a:buAutoNum type="alphaLcPeriod"/>
            </a:pPr>
            <a:r>
              <a:rPr lang="en-US" sz="2600" dirty="0" smtClean="0"/>
              <a:t>	True</a:t>
            </a:r>
            <a:endParaRPr lang="en-US" sz="2600" dirty="0"/>
          </a:p>
          <a:p>
            <a:pPr lvl="1">
              <a:buFont typeface="+mj-lt"/>
              <a:buAutoNum type="alphaLcPeriod"/>
            </a:pPr>
            <a:r>
              <a:rPr lang="en-US" sz="2600" dirty="0" smtClean="0"/>
              <a:t>	False</a:t>
            </a:r>
            <a:endParaRPr lang="en-US" sz="2600" dirty="0"/>
          </a:p>
          <a:p>
            <a:pPr marL="0" indent="0">
              <a:buNone/>
            </a:pPr>
            <a:endParaRPr lang="en-US" dirty="0"/>
          </a:p>
        </p:txBody>
      </p:sp>
    </p:spTree>
    <p:extLst>
      <p:ext uri="{BB962C8B-B14F-4D97-AF65-F5344CB8AC3E}">
        <p14:creationId xmlns:p14="http://schemas.microsoft.com/office/powerpoint/2010/main" val="2493538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Review</a:t>
            </a:r>
            <a:endParaRPr lang="en-US" sz="5400" dirty="0"/>
          </a:p>
        </p:txBody>
      </p:sp>
      <p:sp>
        <p:nvSpPr>
          <p:cNvPr id="3" name="Content Placeholder 2"/>
          <p:cNvSpPr>
            <a:spLocks noGrp="1"/>
          </p:cNvSpPr>
          <p:nvPr>
            <p:ph idx="1"/>
          </p:nvPr>
        </p:nvSpPr>
        <p:spPr>
          <a:xfrm>
            <a:off x="827424" y="2603287"/>
            <a:ext cx="10554574" cy="3636511"/>
          </a:xfrm>
        </p:spPr>
        <p:txBody>
          <a:bodyPr/>
          <a:lstStyle/>
          <a:p>
            <a:pPr marL="0" lvl="0" indent="0">
              <a:buNone/>
            </a:pPr>
            <a:r>
              <a:rPr lang="en-US" sz="2800" dirty="0">
                <a:solidFill>
                  <a:schemeClr val="accent1"/>
                </a:solidFill>
              </a:rPr>
              <a:t>2</a:t>
            </a:r>
            <a:r>
              <a:rPr lang="en-US" sz="2800" dirty="0" smtClean="0">
                <a:solidFill>
                  <a:schemeClr val="accent1"/>
                </a:solidFill>
              </a:rPr>
              <a:t>.</a:t>
            </a:r>
            <a:r>
              <a:rPr lang="en-US" sz="2800" dirty="0" smtClean="0"/>
              <a:t>  Which </a:t>
            </a:r>
            <a:r>
              <a:rPr lang="en-US" sz="2800" dirty="0"/>
              <a:t>of the following is a typical characteristic of bullying behavior?</a:t>
            </a:r>
          </a:p>
          <a:p>
            <a:pPr marL="800100" lvl="1" indent="-342900">
              <a:buFont typeface="+mj-lt"/>
              <a:buAutoNum type="alphaLcPeriod"/>
            </a:pPr>
            <a:r>
              <a:rPr lang="en-US" sz="2400" dirty="0"/>
              <a:t>Intentional</a:t>
            </a:r>
          </a:p>
          <a:p>
            <a:pPr marL="800100" lvl="1" indent="-342900">
              <a:buFont typeface="+mj-lt"/>
              <a:buAutoNum type="alphaLcPeriod"/>
            </a:pPr>
            <a:r>
              <a:rPr lang="en-US" sz="2400" dirty="0"/>
              <a:t>Repeated</a:t>
            </a:r>
          </a:p>
          <a:p>
            <a:pPr marL="800100" lvl="1" indent="-342900">
              <a:buFont typeface="+mj-lt"/>
              <a:buAutoNum type="alphaLcPeriod"/>
            </a:pPr>
            <a:r>
              <a:rPr lang="en-US" sz="2400" dirty="0"/>
              <a:t>Harmful</a:t>
            </a:r>
          </a:p>
          <a:p>
            <a:pPr marL="800100" lvl="1" indent="-342900">
              <a:buFont typeface="+mj-lt"/>
              <a:buAutoNum type="alphaLcPeriod"/>
            </a:pPr>
            <a:r>
              <a:rPr lang="en-US" sz="2400" dirty="0"/>
              <a:t>All of the above</a:t>
            </a:r>
          </a:p>
          <a:p>
            <a:endParaRPr lang="en-US" dirty="0"/>
          </a:p>
        </p:txBody>
      </p:sp>
    </p:spTree>
    <p:extLst>
      <p:ext uri="{BB962C8B-B14F-4D97-AF65-F5344CB8AC3E}">
        <p14:creationId xmlns:p14="http://schemas.microsoft.com/office/powerpoint/2010/main" val="2779944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Review</a:t>
            </a:r>
            <a:endParaRPr lang="en-US" sz="5400" dirty="0"/>
          </a:p>
        </p:txBody>
      </p:sp>
      <p:sp>
        <p:nvSpPr>
          <p:cNvPr id="3" name="Content Placeholder 2"/>
          <p:cNvSpPr>
            <a:spLocks noGrp="1"/>
          </p:cNvSpPr>
          <p:nvPr>
            <p:ph idx="1"/>
          </p:nvPr>
        </p:nvSpPr>
        <p:spPr/>
        <p:txBody>
          <a:bodyPr/>
          <a:lstStyle/>
          <a:p>
            <a:pPr marL="0" lvl="0" indent="0">
              <a:buNone/>
            </a:pPr>
            <a:r>
              <a:rPr lang="en-US" sz="2800" dirty="0">
                <a:solidFill>
                  <a:schemeClr val="accent1"/>
                </a:solidFill>
              </a:rPr>
              <a:t>3</a:t>
            </a:r>
            <a:r>
              <a:rPr lang="en-US" sz="2800" dirty="0" smtClean="0">
                <a:solidFill>
                  <a:schemeClr val="accent1"/>
                </a:solidFill>
              </a:rPr>
              <a:t>.  </a:t>
            </a:r>
            <a:r>
              <a:rPr lang="en-US" sz="2800" dirty="0" smtClean="0"/>
              <a:t>Who </a:t>
            </a:r>
            <a:r>
              <a:rPr lang="en-US" sz="2800" dirty="0"/>
              <a:t>is more likely to be bullied?</a:t>
            </a:r>
          </a:p>
          <a:p>
            <a:pPr marL="800100" lvl="1" indent="-342900">
              <a:buFont typeface="+mj-lt"/>
              <a:buAutoNum type="alphaLcPeriod"/>
            </a:pPr>
            <a:r>
              <a:rPr lang="en-US" sz="2400" dirty="0" smtClean="0"/>
              <a:t> Girls</a:t>
            </a:r>
            <a:endParaRPr lang="en-US" sz="2400" dirty="0"/>
          </a:p>
          <a:p>
            <a:pPr marL="800100" lvl="1" indent="-342900">
              <a:buFont typeface="+mj-lt"/>
              <a:buAutoNum type="alphaLcPeriod"/>
            </a:pPr>
            <a:r>
              <a:rPr lang="en-US" sz="2400" dirty="0" smtClean="0"/>
              <a:t> Boys</a:t>
            </a:r>
            <a:endParaRPr lang="en-US" sz="2400" dirty="0"/>
          </a:p>
          <a:p>
            <a:pPr marL="800100" lvl="1" indent="-342900">
              <a:buFont typeface="+mj-lt"/>
              <a:buAutoNum type="alphaLcPeriod"/>
            </a:pPr>
            <a:r>
              <a:rPr lang="en-US" sz="2400" dirty="0" smtClean="0"/>
              <a:t> Boys </a:t>
            </a:r>
            <a:r>
              <a:rPr lang="en-US" sz="2400" dirty="0"/>
              <a:t>and girls are equally likely to be </a:t>
            </a:r>
            <a:r>
              <a:rPr lang="en-US" sz="2400" dirty="0" smtClean="0"/>
              <a:t>bullied</a:t>
            </a:r>
            <a:endParaRPr lang="en-US" sz="2400" dirty="0"/>
          </a:p>
          <a:p>
            <a:pPr marL="0" indent="0">
              <a:buNone/>
            </a:pPr>
            <a:endParaRPr lang="en-US" dirty="0"/>
          </a:p>
        </p:txBody>
      </p:sp>
    </p:spTree>
    <p:extLst>
      <p:ext uri="{BB962C8B-B14F-4D97-AF65-F5344CB8AC3E}">
        <p14:creationId xmlns:p14="http://schemas.microsoft.com/office/powerpoint/2010/main" val="596965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Review</a:t>
            </a:r>
            <a:endParaRPr lang="en-US" sz="5400" dirty="0"/>
          </a:p>
        </p:txBody>
      </p:sp>
      <p:sp>
        <p:nvSpPr>
          <p:cNvPr id="3" name="Content Placeholder 2"/>
          <p:cNvSpPr>
            <a:spLocks noGrp="1"/>
          </p:cNvSpPr>
          <p:nvPr>
            <p:ph idx="1"/>
          </p:nvPr>
        </p:nvSpPr>
        <p:spPr/>
        <p:txBody>
          <a:bodyPr/>
          <a:lstStyle/>
          <a:p>
            <a:pPr marL="0" lvl="0" indent="0">
              <a:buNone/>
            </a:pPr>
            <a:r>
              <a:rPr lang="en-US" sz="2800" dirty="0">
                <a:solidFill>
                  <a:schemeClr val="accent1"/>
                </a:solidFill>
              </a:rPr>
              <a:t>4</a:t>
            </a:r>
            <a:r>
              <a:rPr lang="en-US" sz="2800" dirty="0" smtClean="0">
                <a:solidFill>
                  <a:schemeClr val="accent1"/>
                </a:solidFill>
              </a:rPr>
              <a:t>. </a:t>
            </a:r>
            <a:r>
              <a:rPr lang="en-US" sz="2800" dirty="0"/>
              <a:t>Teens are more likely to be </a:t>
            </a:r>
            <a:r>
              <a:rPr lang="en-US" sz="2800" dirty="0" smtClean="0"/>
              <a:t>bullied </a:t>
            </a:r>
            <a:r>
              <a:rPr lang="en-US" sz="2800" dirty="0"/>
              <a:t>by:</a:t>
            </a:r>
          </a:p>
          <a:p>
            <a:pPr marL="800100" lvl="1" indent="-342900">
              <a:buFont typeface="+mj-lt"/>
              <a:buAutoNum type="alphaLcPeriod"/>
            </a:pPr>
            <a:r>
              <a:rPr lang="en-US" sz="2400" dirty="0"/>
              <a:t>Someone they know (peers)</a:t>
            </a:r>
          </a:p>
          <a:p>
            <a:pPr marL="800100" lvl="1" indent="-342900">
              <a:buFont typeface="+mj-lt"/>
              <a:buAutoNum type="alphaLcPeriod"/>
            </a:pPr>
            <a:r>
              <a:rPr lang="en-US" sz="2400" dirty="0"/>
              <a:t>Someone they don’t know (strangers)</a:t>
            </a:r>
          </a:p>
          <a:p>
            <a:pPr marL="800100" lvl="1" indent="-342900">
              <a:buFont typeface="+mj-lt"/>
              <a:buAutoNum type="alphaLcPeriod"/>
            </a:pPr>
            <a:r>
              <a:rPr lang="en-US" sz="2400" dirty="0"/>
              <a:t>Both strangers and peers at an equal rate</a:t>
            </a:r>
          </a:p>
          <a:p>
            <a:pPr marL="0" indent="0">
              <a:buNone/>
            </a:pPr>
            <a:endParaRPr lang="en-US" dirty="0"/>
          </a:p>
        </p:txBody>
      </p:sp>
    </p:spTree>
    <p:extLst>
      <p:ext uri="{BB962C8B-B14F-4D97-AF65-F5344CB8AC3E}">
        <p14:creationId xmlns:p14="http://schemas.microsoft.com/office/powerpoint/2010/main" val="1275809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Review</a:t>
            </a:r>
            <a:endParaRPr lang="en-US" sz="5400" dirty="0"/>
          </a:p>
        </p:txBody>
      </p:sp>
      <p:sp>
        <p:nvSpPr>
          <p:cNvPr id="3" name="Content Placeholder 2"/>
          <p:cNvSpPr>
            <a:spLocks noGrp="1"/>
          </p:cNvSpPr>
          <p:nvPr>
            <p:ph idx="1"/>
          </p:nvPr>
        </p:nvSpPr>
        <p:spPr>
          <a:xfrm>
            <a:off x="1076323" y="2514387"/>
            <a:ext cx="10039351" cy="3636511"/>
          </a:xfrm>
        </p:spPr>
        <p:txBody>
          <a:bodyPr/>
          <a:lstStyle/>
          <a:p>
            <a:pPr marL="0" lvl="0" indent="0">
              <a:buNone/>
            </a:pPr>
            <a:r>
              <a:rPr lang="en-US" sz="2800" dirty="0">
                <a:solidFill>
                  <a:schemeClr val="accent1"/>
                </a:solidFill>
              </a:rPr>
              <a:t>5</a:t>
            </a:r>
            <a:r>
              <a:rPr lang="en-US" sz="2800" dirty="0" smtClean="0">
                <a:solidFill>
                  <a:schemeClr val="accent1"/>
                </a:solidFill>
              </a:rPr>
              <a:t>. </a:t>
            </a:r>
            <a:r>
              <a:rPr lang="en-US" sz="2800" dirty="0" smtClean="0"/>
              <a:t>Why do some teens bully others:</a:t>
            </a:r>
            <a:endParaRPr lang="en-US" sz="2800" dirty="0"/>
          </a:p>
          <a:p>
            <a:pPr marL="800100" lvl="1" indent="-342900">
              <a:buFont typeface="+mj-lt"/>
              <a:buAutoNum type="alphaLcPeriod"/>
            </a:pPr>
            <a:r>
              <a:rPr lang="en-US" sz="2400" dirty="0" smtClean="0"/>
              <a:t> To get revenge</a:t>
            </a:r>
            <a:endParaRPr lang="en-US" sz="2400" dirty="0"/>
          </a:p>
          <a:p>
            <a:pPr marL="800100" lvl="1" indent="-342900">
              <a:buFont typeface="+mj-lt"/>
              <a:buAutoNum type="alphaLcPeriod"/>
            </a:pPr>
            <a:r>
              <a:rPr lang="en-US" sz="2400" dirty="0" smtClean="0"/>
              <a:t> To become popular</a:t>
            </a:r>
            <a:endParaRPr lang="en-US" sz="2400" dirty="0"/>
          </a:p>
          <a:p>
            <a:pPr marL="800100" lvl="1" indent="-342900">
              <a:buFont typeface="+mj-lt"/>
              <a:buAutoNum type="alphaLcPeriod"/>
            </a:pPr>
            <a:r>
              <a:rPr lang="en-US" sz="2400" dirty="0" smtClean="0"/>
              <a:t> To feel better about themselves</a:t>
            </a:r>
            <a:endParaRPr lang="en-US" sz="2400" dirty="0"/>
          </a:p>
          <a:p>
            <a:pPr marL="800100" lvl="1" indent="-342900">
              <a:buFont typeface="+mj-lt"/>
              <a:buAutoNum type="alphaLcPeriod"/>
            </a:pPr>
            <a:r>
              <a:rPr lang="en-US" sz="2400" dirty="0" smtClean="0"/>
              <a:t> All </a:t>
            </a:r>
            <a:r>
              <a:rPr lang="en-US" sz="2400" dirty="0"/>
              <a:t>of the above</a:t>
            </a:r>
          </a:p>
          <a:p>
            <a:pPr marL="0" indent="0">
              <a:buNone/>
            </a:pPr>
            <a:endParaRPr lang="en-US" dirty="0"/>
          </a:p>
        </p:txBody>
      </p:sp>
    </p:spTree>
    <p:extLst>
      <p:ext uri="{BB962C8B-B14F-4D97-AF65-F5344CB8AC3E}">
        <p14:creationId xmlns:p14="http://schemas.microsoft.com/office/powerpoint/2010/main" val="1931724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613001"/>
            <a:ext cx="11518900" cy="970450"/>
          </a:xfrm>
        </p:spPr>
        <p:txBody>
          <a:bodyPr/>
          <a:lstStyle/>
          <a:p>
            <a:r>
              <a:rPr lang="en-US" sz="2400" dirty="0">
                <a:latin typeface="Berlin Sans FB Demi" panose="020E0802020502020306" pitchFamily="34" charset="0"/>
                <a:ea typeface="Calibri" panose="020F0502020204030204" pitchFamily="34" charset="0"/>
                <a:cs typeface="Calibri" panose="020F0502020204030204" pitchFamily="34" charset="0"/>
              </a:rPr>
              <a:t>To help you understand the lasting impact of bullying behaviors and the profound impact a bystander is able to have in a bullying situation, Mr. Palm, an art teacher here at Memorial, was willing to tell you his story. </a:t>
            </a:r>
            <a:r>
              <a:rPr lang="en-US" sz="2400" b="0" dirty="0" smtClean="0">
                <a:solidFill>
                  <a:schemeClr val="tx1"/>
                </a:solidFill>
                <a:latin typeface="Berlin Sans FB Demi" panose="020E0802020502020306" pitchFamily="34" charset="0"/>
              </a:rPr>
              <a:t>Please </a:t>
            </a:r>
            <a:r>
              <a:rPr lang="en-US" sz="2400" b="0" dirty="0">
                <a:solidFill>
                  <a:schemeClr val="tx1"/>
                </a:solidFill>
                <a:latin typeface="Berlin Sans FB Demi" panose="020E0802020502020306" pitchFamily="34" charset="0"/>
              </a:rPr>
              <a:t>listen closely.</a:t>
            </a:r>
          </a:p>
        </p:txBody>
      </p:sp>
      <p:sp>
        <p:nvSpPr>
          <p:cNvPr id="3" name="Text Placeholder 2"/>
          <p:cNvSpPr>
            <a:spLocks noGrp="1"/>
          </p:cNvSpPr>
          <p:nvPr>
            <p:ph idx="1"/>
          </p:nvPr>
        </p:nvSpPr>
        <p:spPr>
          <a:xfrm>
            <a:off x="818713" y="2222287"/>
            <a:ext cx="6876050" cy="3636511"/>
          </a:xfrm>
        </p:spPr>
        <p:txBody>
          <a:bodyPr/>
          <a:lstStyle/>
          <a:p>
            <a:pPr marL="0" indent="0" algn="ctr">
              <a:buNone/>
            </a:pPr>
            <a:r>
              <a:rPr lang="en-US" sz="4000" b="1" dirty="0" smtClean="0">
                <a:solidFill>
                  <a:schemeClr val="tx1">
                    <a:lumMod val="75000"/>
                  </a:schemeClr>
                </a:solidFill>
                <a:latin typeface="Berlin Sans FB Demi" panose="020E0802020502020306" pitchFamily="34" charset="0"/>
                <a:hlinkClick r:id="rId2"/>
              </a:rPr>
              <a:t>Mr. Palm Video</a:t>
            </a:r>
            <a:r>
              <a:rPr lang="en-US" sz="4000" b="1" u="sng" dirty="0" smtClean="0">
                <a:solidFill>
                  <a:schemeClr val="tx1">
                    <a:lumMod val="75000"/>
                  </a:schemeClr>
                </a:solidFill>
                <a:latin typeface="Berlin Sans FB Demi" panose="020E0802020502020306" pitchFamily="34" charset="0"/>
                <a:hlinkClick r:id="rId2"/>
              </a:rPr>
              <a:t>/Bullying</a:t>
            </a:r>
            <a:endParaRPr lang="en-US" sz="4000" b="1" u="sng" dirty="0" smtClean="0">
              <a:solidFill>
                <a:schemeClr val="tx1">
                  <a:lumMod val="75000"/>
                </a:schemeClr>
              </a:solidFill>
              <a:latin typeface="Berlin Sans FB Demi" panose="020E0802020502020306" pitchFamily="34" charset="0"/>
            </a:endParaRPr>
          </a:p>
          <a:p>
            <a:pPr marL="0" indent="0" algn="ctr">
              <a:buNone/>
            </a:pPr>
            <a:r>
              <a:rPr lang="en-US" sz="1200" b="1" dirty="0" smtClean="0">
                <a:solidFill>
                  <a:schemeClr val="tx1">
                    <a:lumMod val="75000"/>
                  </a:schemeClr>
                </a:solidFill>
                <a:latin typeface="Berlin Sans FB Demi" panose="020E0802020502020306" pitchFamily="34" charset="0"/>
              </a:rPr>
              <a:t>Click on the link</a:t>
            </a:r>
            <a:endParaRPr lang="en-US" sz="1200" b="1" dirty="0">
              <a:solidFill>
                <a:schemeClr val="tx1">
                  <a:lumMod val="75000"/>
                </a:schemeClr>
              </a:solidFill>
              <a:latin typeface="Berlin Sans FB Demi" panose="020E0802020502020306" pitchFamily="34" charset="0"/>
            </a:endParaRPr>
          </a:p>
        </p:txBody>
      </p:sp>
      <p:sp>
        <p:nvSpPr>
          <p:cNvPr id="4" name="Text Placeholder 3"/>
          <p:cNvSpPr>
            <a:spLocks noGrp="1"/>
          </p:cNvSpPr>
          <p:nvPr>
            <p:ph type="body" sz="quarter" idx="4294967295"/>
          </p:nvPr>
        </p:nvSpPr>
        <p:spPr>
          <a:xfrm>
            <a:off x="7660257" y="1915064"/>
            <a:ext cx="4049143" cy="4942936"/>
          </a:xfrm>
        </p:spPr>
        <p:txBody>
          <a:bodyPr>
            <a:normAutofit/>
          </a:bodyPr>
          <a:lstStyle/>
          <a:p>
            <a:r>
              <a:rPr lang="en-US" sz="2000" b="1" dirty="0" smtClean="0"/>
              <a:t>Mr. Palm </a:t>
            </a:r>
            <a:r>
              <a:rPr lang="en-US" sz="2000" b="1" dirty="0"/>
              <a:t>has chosen to share his story so that we can understand what he learned from his experience with bullying.  Although we want to discuss bullying in general, this is not the time for sharing the stories of others, especially when we do not have their permission to do so. </a:t>
            </a:r>
            <a:endParaRPr lang="en-US" dirty="0"/>
          </a:p>
        </p:txBody>
      </p:sp>
    </p:spTree>
    <p:extLst>
      <p:ext uri="{BB962C8B-B14F-4D97-AF65-F5344CB8AC3E}">
        <p14:creationId xmlns:p14="http://schemas.microsoft.com/office/powerpoint/2010/main" val="2350364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Reflection:</a:t>
            </a:r>
            <a:endParaRPr lang="en-US" dirty="0"/>
          </a:p>
        </p:txBody>
      </p:sp>
      <p:sp>
        <p:nvSpPr>
          <p:cNvPr id="6" name="Content Placeholder 5"/>
          <p:cNvSpPr>
            <a:spLocks noGrp="1"/>
          </p:cNvSpPr>
          <p:nvPr>
            <p:ph idx="1"/>
          </p:nvPr>
        </p:nvSpPr>
        <p:spPr>
          <a:xfrm>
            <a:off x="433953" y="2154263"/>
            <a:ext cx="11360257" cy="4386021"/>
          </a:xfrm>
        </p:spPr>
        <p:txBody>
          <a:bodyPr>
            <a:normAutofit/>
          </a:bodyPr>
          <a:lstStyle/>
          <a:p>
            <a:r>
              <a:rPr lang="en-US" sz="2400" dirty="0" smtClean="0"/>
              <a:t>What are some of the things that Mr. Palm said contributed to this case of bullying?</a:t>
            </a:r>
            <a:endParaRPr lang="en-US" sz="2400" dirty="0"/>
          </a:p>
          <a:p>
            <a:r>
              <a:rPr lang="en-US" sz="2400" dirty="0" smtClean="0"/>
              <a:t>How was Mr. Palm made aware of the impact of his bullying?</a:t>
            </a:r>
          </a:p>
          <a:p>
            <a:r>
              <a:rPr lang="en-US" sz="2400" dirty="0" smtClean="0"/>
              <a:t>What would  be some other/better ways to intervene and stop bullying when you see it?</a:t>
            </a:r>
          </a:p>
          <a:p>
            <a:r>
              <a:rPr lang="en-US" sz="2400" dirty="0" smtClean="0"/>
              <a:t>What would you have done if you were one of the friends with Mr. Palm returning from lunch that day?</a:t>
            </a:r>
          </a:p>
        </p:txBody>
      </p:sp>
    </p:spTree>
    <p:extLst>
      <p:ext uri="{BB962C8B-B14F-4D97-AF65-F5344CB8AC3E}">
        <p14:creationId xmlns:p14="http://schemas.microsoft.com/office/powerpoint/2010/main" val="13216567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TC103457503[[fn=Quotable]]</Template>
  <TotalTime>1131</TotalTime>
  <Words>1494</Words>
  <Application>Microsoft Office PowerPoint</Application>
  <PresentationFormat>Widescreen</PresentationFormat>
  <Paragraphs>86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Berlin Sans FB Demi</vt:lpstr>
      <vt:lpstr>Calibri</vt:lpstr>
      <vt:lpstr>Century Gothic</vt:lpstr>
      <vt:lpstr>Georgia</vt:lpstr>
      <vt:lpstr>Wingdings 2</vt:lpstr>
      <vt:lpstr>Quotable</vt:lpstr>
      <vt:lpstr>Bullying-part 2</vt:lpstr>
      <vt:lpstr>Review</vt:lpstr>
      <vt:lpstr>Review</vt:lpstr>
      <vt:lpstr>Review</vt:lpstr>
      <vt:lpstr>Review</vt:lpstr>
      <vt:lpstr>Review</vt:lpstr>
      <vt:lpstr>Review</vt:lpstr>
      <vt:lpstr>To help you understand the lasting impact of bullying behaviors and the profound impact a bystander is able to have in a bullying situation, Mr. Palm, an art teacher here at Memorial, was willing to tell you his story. Please listen closely.</vt:lpstr>
      <vt:lpstr>Reflection:</vt:lpstr>
      <vt:lpstr>Be an Up-Stander-not a By-Stander</vt:lpstr>
      <vt:lpstr>BE THERE: </vt:lpstr>
      <vt:lpstr> Suggestions for what to do if you are bullied and how to help your friends/family: (review)</vt:lpstr>
      <vt:lpstr>What do you do continued….</vt:lpstr>
      <vt:lpstr>BUILD A GROUP EFFORT: </vt:lpstr>
      <vt:lpstr>CRUSH CRUEL CONTENT: </vt:lpstr>
      <vt:lpstr>RECORD IT AND REPORT IT: </vt:lpstr>
      <vt:lpstr>TALK TO A TRUSTED ADULT: </vt:lpstr>
      <vt:lpstr>Scenario 1: </vt:lpstr>
      <vt:lpstr>Scenario 2: </vt:lpstr>
      <vt:lpstr>Scenario 3: </vt:lpstr>
      <vt:lpstr>Scenario 4: </vt:lpstr>
      <vt:lpstr>To help you understand the impact of bullying on your friends and neighbors, a parent of a former student was willing to tell you her story. Please listen closely.</vt:lpstr>
      <vt:lpstr>Reflection:</vt:lpstr>
    </vt:vector>
  </TitlesOfParts>
  <Company>Eau Claire Area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dc:title>
  <dc:creator>Peterson, Amy</dc:creator>
  <cp:lastModifiedBy>Lange, Christine</cp:lastModifiedBy>
  <cp:revision>42</cp:revision>
  <dcterms:created xsi:type="dcterms:W3CDTF">2013-12-04T14:07:01Z</dcterms:created>
  <dcterms:modified xsi:type="dcterms:W3CDTF">2016-03-07T16:16:40Z</dcterms:modified>
</cp:coreProperties>
</file>