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58" r:id="rId4"/>
    <p:sldId id="259" r:id="rId5"/>
    <p:sldId id="260"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A74C56-3209-4DC8-9848-217A79315187}"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4C4C6A7-4F81-4EAB-9683-DE23682E8035}" type="slidenum">
              <a:rPr lang="en-US" smtClean="0"/>
              <a:t>‹#›</a:t>
            </a:fld>
            <a:endParaRPr lang="en-US"/>
          </a:p>
        </p:txBody>
      </p:sp>
    </p:spTree>
    <p:extLst>
      <p:ext uri="{BB962C8B-B14F-4D97-AF65-F5344CB8AC3E}">
        <p14:creationId xmlns:p14="http://schemas.microsoft.com/office/powerpoint/2010/main" val="4012950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A74C56-3209-4DC8-9848-217A79315187}"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4C4C6A7-4F81-4EAB-9683-DE23682E8035}" type="slidenum">
              <a:rPr lang="en-US" smtClean="0"/>
              <a:t>‹#›</a:t>
            </a:fld>
            <a:endParaRPr lang="en-US"/>
          </a:p>
        </p:txBody>
      </p:sp>
    </p:spTree>
    <p:extLst>
      <p:ext uri="{BB962C8B-B14F-4D97-AF65-F5344CB8AC3E}">
        <p14:creationId xmlns:p14="http://schemas.microsoft.com/office/powerpoint/2010/main" val="2608119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A74C56-3209-4DC8-9848-217A79315187}"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4C4C6A7-4F81-4EAB-9683-DE23682E8035}"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73887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EA74C56-3209-4DC8-9848-217A79315187}" type="datetimeFigureOut">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4C4C6A7-4F81-4EAB-9683-DE23682E8035}" type="slidenum">
              <a:rPr lang="en-US" smtClean="0"/>
              <a:t>‹#›</a:t>
            </a:fld>
            <a:endParaRPr lang="en-US"/>
          </a:p>
        </p:txBody>
      </p:sp>
    </p:spTree>
    <p:extLst>
      <p:ext uri="{BB962C8B-B14F-4D97-AF65-F5344CB8AC3E}">
        <p14:creationId xmlns:p14="http://schemas.microsoft.com/office/powerpoint/2010/main" val="3850589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EA74C56-3209-4DC8-9848-217A79315187}" type="datetimeFigureOut">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4C4C6A7-4F81-4EAB-9683-DE23682E8035}"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80338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EA74C56-3209-4DC8-9848-217A79315187}" type="datetimeFigureOut">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4C4C6A7-4F81-4EAB-9683-DE23682E8035}" type="slidenum">
              <a:rPr lang="en-US" smtClean="0"/>
              <a:t>‹#›</a:t>
            </a:fld>
            <a:endParaRPr lang="en-US"/>
          </a:p>
        </p:txBody>
      </p:sp>
    </p:spTree>
    <p:extLst>
      <p:ext uri="{BB962C8B-B14F-4D97-AF65-F5344CB8AC3E}">
        <p14:creationId xmlns:p14="http://schemas.microsoft.com/office/powerpoint/2010/main" val="1638961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A74C56-3209-4DC8-9848-217A79315187}"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4C4C6A7-4F81-4EAB-9683-DE23682E8035}" type="slidenum">
              <a:rPr lang="en-US" smtClean="0"/>
              <a:t>‹#›</a:t>
            </a:fld>
            <a:endParaRPr lang="en-US"/>
          </a:p>
        </p:txBody>
      </p:sp>
    </p:spTree>
    <p:extLst>
      <p:ext uri="{BB962C8B-B14F-4D97-AF65-F5344CB8AC3E}">
        <p14:creationId xmlns:p14="http://schemas.microsoft.com/office/powerpoint/2010/main" val="430729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A74C56-3209-4DC8-9848-217A79315187}"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4C4C6A7-4F81-4EAB-9683-DE23682E8035}" type="slidenum">
              <a:rPr lang="en-US" smtClean="0"/>
              <a:t>‹#›</a:t>
            </a:fld>
            <a:endParaRPr lang="en-US"/>
          </a:p>
        </p:txBody>
      </p:sp>
    </p:spTree>
    <p:extLst>
      <p:ext uri="{BB962C8B-B14F-4D97-AF65-F5344CB8AC3E}">
        <p14:creationId xmlns:p14="http://schemas.microsoft.com/office/powerpoint/2010/main" val="3237191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A74C56-3209-4DC8-9848-217A79315187}"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4C4C6A7-4F81-4EAB-9683-DE23682E8035}" type="slidenum">
              <a:rPr lang="en-US" smtClean="0"/>
              <a:t>‹#›</a:t>
            </a:fld>
            <a:endParaRPr lang="en-US"/>
          </a:p>
        </p:txBody>
      </p:sp>
    </p:spTree>
    <p:extLst>
      <p:ext uri="{BB962C8B-B14F-4D97-AF65-F5344CB8AC3E}">
        <p14:creationId xmlns:p14="http://schemas.microsoft.com/office/powerpoint/2010/main" val="202888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A74C56-3209-4DC8-9848-217A79315187}"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4C4C6A7-4F81-4EAB-9683-DE23682E8035}" type="slidenum">
              <a:rPr lang="en-US" smtClean="0"/>
              <a:t>‹#›</a:t>
            </a:fld>
            <a:endParaRPr lang="en-US"/>
          </a:p>
        </p:txBody>
      </p:sp>
    </p:spTree>
    <p:extLst>
      <p:ext uri="{BB962C8B-B14F-4D97-AF65-F5344CB8AC3E}">
        <p14:creationId xmlns:p14="http://schemas.microsoft.com/office/powerpoint/2010/main" val="423228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A74C56-3209-4DC8-9848-217A79315187}" type="datetimeFigureOut">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4C4C6A7-4F81-4EAB-9683-DE23682E8035}" type="slidenum">
              <a:rPr lang="en-US" smtClean="0"/>
              <a:t>‹#›</a:t>
            </a:fld>
            <a:endParaRPr lang="en-US"/>
          </a:p>
        </p:txBody>
      </p:sp>
    </p:spTree>
    <p:extLst>
      <p:ext uri="{BB962C8B-B14F-4D97-AF65-F5344CB8AC3E}">
        <p14:creationId xmlns:p14="http://schemas.microsoft.com/office/powerpoint/2010/main" val="294514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A74C56-3209-4DC8-9848-217A79315187}" type="datetimeFigureOut">
              <a:rPr lang="en-US" smtClean="0"/>
              <a:t>9/17/2018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4C4C6A7-4F81-4EAB-9683-DE23682E8035}" type="slidenum">
              <a:rPr lang="en-US" smtClean="0"/>
              <a:t>‹#›</a:t>
            </a:fld>
            <a:endParaRPr lang="en-US"/>
          </a:p>
        </p:txBody>
      </p:sp>
    </p:spTree>
    <p:extLst>
      <p:ext uri="{BB962C8B-B14F-4D97-AF65-F5344CB8AC3E}">
        <p14:creationId xmlns:p14="http://schemas.microsoft.com/office/powerpoint/2010/main" val="1990606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A74C56-3209-4DC8-9848-217A79315187}" type="datetimeFigureOut">
              <a:rPr lang="en-US" smtClean="0"/>
              <a:t>9/17/2018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4C4C6A7-4F81-4EAB-9683-DE23682E8035}" type="slidenum">
              <a:rPr lang="en-US" smtClean="0"/>
              <a:t>‹#›</a:t>
            </a:fld>
            <a:endParaRPr lang="en-US"/>
          </a:p>
        </p:txBody>
      </p:sp>
    </p:spTree>
    <p:extLst>
      <p:ext uri="{BB962C8B-B14F-4D97-AF65-F5344CB8AC3E}">
        <p14:creationId xmlns:p14="http://schemas.microsoft.com/office/powerpoint/2010/main" val="48863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74C56-3209-4DC8-9848-217A79315187}" type="datetimeFigureOut">
              <a:rPr lang="en-US" smtClean="0"/>
              <a:t>9/17/2018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4C4C6A7-4F81-4EAB-9683-DE23682E8035}" type="slidenum">
              <a:rPr lang="en-US" smtClean="0"/>
              <a:t>‹#›</a:t>
            </a:fld>
            <a:endParaRPr lang="en-US"/>
          </a:p>
        </p:txBody>
      </p:sp>
    </p:spTree>
    <p:extLst>
      <p:ext uri="{BB962C8B-B14F-4D97-AF65-F5344CB8AC3E}">
        <p14:creationId xmlns:p14="http://schemas.microsoft.com/office/powerpoint/2010/main" val="1240592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EA74C56-3209-4DC8-9848-217A79315187}" type="datetimeFigureOut">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4C4C6A7-4F81-4EAB-9683-DE23682E8035}" type="slidenum">
              <a:rPr lang="en-US" smtClean="0"/>
              <a:t>‹#›</a:t>
            </a:fld>
            <a:endParaRPr lang="en-US"/>
          </a:p>
        </p:txBody>
      </p:sp>
    </p:spTree>
    <p:extLst>
      <p:ext uri="{BB962C8B-B14F-4D97-AF65-F5344CB8AC3E}">
        <p14:creationId xmlns:p14="http://schemas.microsoft.com/office/powerpoint/2010/main" val="96898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EA74C56-3209-4DC8-9848-217A79315187}" type="datetimeFigureOut">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4C4C6A7-4F81-4EAB-9683-DE23682E8035}" type="slidenum">
              <a:rPr lang="en-US" smtClean="0"/>
              <a:t>‹#›</a:t>
            </a:fld>
            <a:endParaRPr lang="en-US"/>
          </a:p>
        </p:txBody>
      </p:sp>
    </p:spTree>
    <p:extLst>
      <p:ext uri="{BB962C8B-B14F-4D97-AF65-F5344CB8AC3E}">
        <p14:creationId xmlns:p14="http://schemas.microsoft.com/office/powerpoint/2010/main" val="4287132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EA74C56-3209-4DC8-9848-217A79315187}" type="datetimeFigureOut">
              <a:rPr lang="en-US" smtClean="0"/>
              <a:t>9/17/2018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4C4C6A7-4F81-4EAB-9683-DE23682E8035}" type="slidenum">
              <a:rPr lang="en-US" smtClean="0"/>
              <a:t>‹#›</a:t>
            </a:fld>
            <a:endParaRPr lang="en-US"/>
          </a:p>
        </p:txBody>
      </p:sp>
    </p:spTree>
    <p:extLst>
      <p:ext uri="{BB962C8B-B14F-4D97-AF65-F5344CB8AC3E}">
        <p14:creationId xmlns:p14="http://schemas.microsoft.com/office/powerpoint/2010/main" val="252748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F54C-F0C0-4B72-9DBC-B3D8AD7E4361}"/>
              </a:ext>
            </a:extLst>
          </p:cNvPr>
          <p:cNvSpPr>
            <a:spLocks noGrp="1"/>
          </p:cNvSpPr>
          <p:nvPr>
            <p:ph type="ctrTitle"/>
          </p:nvPr>
        </p:nvSpPr>
        <p:spPr>
          <a:xfrm>
            <a:off x="2589213" y="3302000"/>
            <a:ext cx="8915399" cy="2262781"/>
          </a:xfrm>
        </p:spPr>
        <p:txBody>
          <a:bodyPr/>
          <a:lstStyle/>
          <a:p>
            <a:r>
              <a:rPr lang="en-US" dirty="0"/>
              <a:t>SOAR Expectations</a:t>
            </a:r>
          </a:p>
        </p:txBody>
      </p:sp>
      <p:sp>
        <p:nvSpPr>
          <p:cNvPr id="3" name="Subtitle 2">
            <a:extLst>
              <a:ext uri="{FF2B5EF4-FFF2-40B4-BE49-F238E27FC236}">
                <a16:creationId xmlns:a16="http://schemas.microsoft.com/office/drawing/2014/main" id="{2A779417-A7BF-49AD-BB47-64A94DE66215}"/>
              </a:ext>
            </a:extLst>
          </p:cNvPr>
          <p:cNvSpPr>
            <a:spLocks noGrp="1"/>
          </p:cNvSpPr>
          <p:nvPr>
            <p:ph type="subTitle" idx="1"/>
          </p:nvPr>
        </p:nvSpPr>
        <p:spPr>
          <a:xfrm>
            <a:off x="2589213" y="5780679"/>
            <a:ext cx="8915399" cy="1126283"/>
          </a:xfrm>
        </p:spPr>
        <p:txBody>
          <a:bodyPr>
            <a:normAutofit/>
          </a:bodyPr>
          <a:lstStyle/>
          <a:p>
            <a:r>
              <a:rPr lang="en-US" sz="3200" dirty="0"/>
              <a:t>Hallway Procedures</a:t>
            </a:r>
          </a:p>
        </p:txBody>
      </p:sp>
      <p:pic>
        <p:nvPicPr>
          <p:cNvPr id="1026" name="Picture 2" descr="Image result for journey quotes">
            <a:extLst>
              <a:ext uri="{FF2B5EF4-FFF2-40B4-BE49-F238E27FC236}">
                <a16:creationId xmlns:a16="http://schemas.microsoft.com/office/drawing/2014/main" id="{0E1A9BAE-FC65-4486-84BB-F4BBE6EB6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951" y="226760"/>
            <a:ext cx="4603750" cy="435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523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425A8-5FE9-4CF8-B3A1-A4D7A7CF182B}"/>
              </a:ext>
            </a:extLst>
          </p:cNvPr>
          <p:cNvSpPr>
            <a:spLocks noGrp="1"/>
          </p:cNvSpPr>
          <p:nvPr>
            <p:ph type="title"/>
          </p:nvPr>
        </p:nvSpPr>
        <p:spPr>
          <a:xfrm>
            <a:off x="2592925" y="624110"/>
            <a:ext cx="8911687" cy="5662390"/>
          </a:xfrm>
        </p:spPr>
        <p:txBody>
          <a:bodyPr>
            <a:normAutofit fontScale="90000"/>
          </a:bodyPr>
          <a:lstStyle/>
          <a:p>
            <a:r>
              <a:rPr lang="en-US" u="sng" dirty="0"/>
              <a:t>SOAR Connection</a:t>
            </a:r>
            <a:br>
              <a:rPr lang="en-US" dirty="0"/>
            </a:br>
            <a:br>
              <a:rPr lang="en-US" dirty="0"/>
            </a:br>
            <a:r>
              <a:rPr lang="en-US" dirty="0"/>
              <a:t>Moving appropriately in the hallway is a:</a:t>
            </a:r>
            <a:br>
              <a:rPr lang="en-US" dirty="0"/>
            </a:br>
            <a:br>
              <a:rPr lang="en-US" dirty="0"/>
            </a:br>
            <a:br>
              <a:rPr lang="en-US" dirty="0"/>
            </a:br>
            <a:br>
              <a:rPr lang="en-US" dirty="0"/>
            </a:br>
            <a:br>
              <a:rPr lang="en-US" dirty="0"/>
            </a:br>
            <a:br>
              <a:rPr lang="en-US" dirty="0"/>
            </a:br>
            <a:r>
              <a:rPr lang="en-US" dirty="0"/>
              <a:t>CHOICE!</a:t>
            </a:r>
            <a:br>
              <a:rPr lang="en-US" dirty="0"/>
            </a:br>
            <a:br>
              <a:rPr lang="en-US" dirty="0"/>
            </a:br>
            <a:r>
              <a:rPr lang="en-US" dirty="0"/>
              <a:t>Verify this claim with a neighbor. </a:t>
            </a:r>
          </a:p>
        </p:txBody>
      </p:sp>
      <p:sp>
        <p:nvSpPr>
          <p:cNvPr id="3" name="Content Placeholder 2">
            <a:extLst>
              <a:ext uri="{FF2B5EF4-FFF2-40B4-BE49-F238E27FC236}">
                <a16:creationId xmlns:a16="http://schemas.microsoft.com/office/drawing/2014/main" id="{B91B2218-7D8A-47B9-9216-025FC244D50F}"/>
              </a:ext>
            </a:extLst>
          </p:cNvPr>
          <p:cNvSpPr>
            <a:spLocks noGrp="1"/>
          </p:cNvSpPr>
          <p:nvPr>
            <p:ph idx="1"/>
          </p:nvPr>
        </p:nvSpPr>
        <p:spPr>
          <a:xfrm>
            <a:off x="2592925" y="2451100"/>
            <a:ext cx="8915400" cy="1739900"/>
          </a:xfrm>
        </p:spPr>
        <p:txBody>
          <a:bodyPr>
            <a:normAutofit/>
          </a:bodyPr>
          <a:lstStyle/>
          <a:p>
            <a:r>
              <a:rPr lang="en-US" sz="2000" dirty="0"/>
              <a:t>SAFE</a:t>
            </a:r>
          </a:p>
          <a:p>
            <a:r>
              <a:rPr lang="en-US" sz="2000" dirty="0"/>
              <a:t>ORGANIZED</a:t>
            </a:r>
          </a:p>
          <a:p>
            <a:r>
              <a:rPr lang="en-US" sz="2000" dirty="0"/>
              <a:t>ACCOUNTABLE</a:t>
            </a:r>
          </a:p>
          <a:p>
            <a:r>
              <a:rPr lang="en-US" sz="2000" dirty="0"/>
              <a:t>RESPECTFUL</a:t>
            </a:r>
          </a:p>
        </p:txBody>
      </p:sp>
    </p:spTree>
    <p:extLst>
      <p:ext uri="{BB962C8B-B14F-4D97-AF65-F5344CB8AC3E}">
        <p14:creationId xmlns:p14="http://schemas.microsoft.com/office/powerpoint/2010/main" val="1696806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C994E-83ED-4123-B393-4336C8FDB055}"/>
              </a:ext>
            </a:extLst>
          </p:cNvPr>
          <p:cNvSpPr>
            <a:spLocks noGrp="1"/>
          </p:cNvSpPr>
          <p:nvPr>
            <p:ph type="title"/>
          </p:nvPr>
        </p:nvSpPr>
        <p:spPr/>
        <p:txBody>
          <a:bodyPr/>
          <a:lstStyle/>
          <a:p>
            <a:r>
              <a:rPr lang="en-US" dirty="0"/>
              <a:t>Hallway Procedures</a:t>
            </a:r>
          </a:p>
        </p:txBody>
      </p:sp>
      <p:sp>
        <p:nvSpPr>
          <p:cNvPr id="3" name="Content Placeholder 2">
            <a:extLst>
              <a:ext uri="{FF2B5EF4-FFF2-40B4-BE49-F238E27FC236}">
                <a16:creationId xmlns:a16="http://schemas.microsoft.com/office/drawing/2014/main" id="{DECC6682-00DB-4F9D-80D1-6946FFA89DF8}"/>
              </a:ext>
            </a:extLst>
          </p:cNvPr>
          <p:cNvSpPr>
            <a:spLocks noGrp="1"/>
          </p:cNvSpPr>
          <p:nvPr>
            <p:ph idx="1"/>
          </p:nvPr>
        </p:nvSpPr>
        <p:spPr>
          <a:xfrm>
            <a:off x="2249905" y="1455821"/>
            <a:ext cx="9793706" cy="5209674"/>
          </a:xfrm>
        </p:spPr>
        <p:txBody>
          <a:bodyPr>
            <a:normAutofit/>
          </a:bodyPr>
          <a:lstStyle/>
          <a:p>
            <a:pPr marL="457200" lvl="1" indent="0" fontAlgn="base">
              <a:buNone/>
            </a:pPr>
            <a:endParaRPr lang="en-US" sz="2800" dirty="0"/>
          </a:p>
          <a:p>
            <a:pPr marL="0" lvl="0" indent="0" fontAlgn="base">
              <a:buNone/>
            </a:pPr>
            <a:r>
              <a:rPr lang="en-US" sz="2800" dirty="0"/>
              <a:t>SOAR Positive Hallway Behaviors Between Classes</a:t>
            </a:r>
          </a:p>
          <a:p>
            <a:pPr lvl="1" fontAlgn="base">
              <a:lnSpc>
                <a:spcPct val="150000"/>
              </a:lnSpc>
            </a:pPr>
            <a:r>
              <a:rPr lang="en-US" sz="2200" dirty="0"/>
              <a:t>Know where water fountains, bathrooms, etc. are located. </a:t>
            </a:r>
          </a:p>
          <a:p>
            <a:pPr lvl="1" fontAlgn="base">
              <a:lnSpc>
                <a:spcPct val="150000"/>
              </a:lnSpc>
            </a:pPr>
            <a:r>
              <a:rPr lang="en-US" sz="2200" dirty="0"/>
              <a:t>Keep to the right and move at a quick pace.</a:t>
            </a:r>
          </a:p>
          <a:p>
            <a:pPr lvl="1" fontAlgn="base">
              <a:lnSpc>
                <a:spcPct val="150000"/>
              </a:lnSpc>
            </a:pPr>
            <a:r>
              <a:rPr lang="en-US" sz="2200" dirty="0"/>
              <a:t>Make sure the stairwells are kept clear for traffic.</a:t>
            </a:r>
          </a:p>
          <a:p>
            <a:pPr lvl="1" fontAlgn="base">
              <a:lnSpc>
                <a:spcPct val="150000"/>
              </a:lnSpc>
            </a:pPr>
            <a:r>
              <a:rPr lang="en-US" sz="2200" dirty="0"/>
              <a:t>Pull over to the side or use parking zones if you want to talk.</a:t>
            </a:r>
          </a:p>
          <a:p>
            <a:pPr lvl="1" fontAlgn="base">
              <a:lnSpc>
                <a:spcPct val="150000"/>
              </a:lnSpc>
            </a:pPr>
            <a:r>
              <a:rPr lang="en-US" sz="2200" dirty="0"/>
              <a:t>Please keep the “keep moving” zones clear.</a:t>
            </a:r>
          </a:p>
          <a:p>
            <a:pPr marL="457200" lvl="1" indent="0" fontAlgn="base">
              <a:buNone/>
            </a:pPr>
            <a:endParaRPr lang="en-US" sz="900" dirty="0"/>
          </a:p>
          <a:p>
            <a:pPr lvl="1"/>
            <a:endParaRPr lang="en-US" dirty="0"/>
          </a:p>
        </p:txBody>
      </p:sp>
    </p:spTree>
    <p:extLst>
      <p:ext uri="{BB962C8B-B14F-4D97-AF65-F5344CB8AC3E}">
        <p14:creationId xmlns:p14="http://schemas.microsoft.com/office/powerpoint/2010/main" val="1734248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BABEF-5992-490C-861E-D3760E929C66}"/>
              </a:ext>
            </a:extLst>
          </p:cNvPr>
          <p:cNvSpPr>
            <a:spLocks noGrp="1"/>
          </p:cNvSpPr>
          <p:nvPr>
            <p:ph type="title"/>
          </p:nvPr>
        </p:nvSpPr>
        <p:spPr/>
        <p:txBody>
          <a:bodyPr/>
          <a:lstStyle/>
          <a:p>
            <a:r>
              <a:rPr lang="en-US" dirty="0"/>
              <a:t>Hallway Procedures</a:t>
            </a:r>
          </a:p>
        </p:txBody>
      </p:sp>
      <p:sp>
        <p:nvSpPr>
          <p:cNvPr id="3" name="Content Placeholder 2">
            <a:extLst>
              <a:ext uri="{FF2B5EF4-FFF2-40B4-BE49-F238E27FC236}">
                <a16:creationId xmlns:a16="http://schemas.microsoft.com/office/drawing/2014/main" id="{CF2DD2D9-DF77-4D3E-9BE9-D039D9912514}"/>
              </a:ext>
            </a:extLst>
          </p:cNvPr>
          <p:cNvSpPr>
            <a:spLocks noGrp="1"/>
          </p:cNvSpPr>
          <p:nvPr>
            <p:ph idx="1"/>
          </p:nvPr>
        </p:nvSpPr>
        <p:spPr>
          <a:xfrm>
            <a:off x="2589211" y="2133599"/>
            <a:ext cx="9201735" cy="4122821"/>
          </a:xfrm>
        </p:spPr>
        <p:txBody>
          <a:bodyPr>
            <a:normAutofit fontScale="92500" lnSpcReduction="10000"/>
          </a:bodyPr>
          <a:lstStyle/>
          <a:p>
            <a:pPr marL="0" lvl="0" indent="0" fontAlgn="base">
              <a:buNone/>
            </a:pPr>
            <a:r>
              <a:rPr lang="en-US" sz="2800" dirty="0"/>
              <a:t>SOAR Positive Hallway Behaviors Between Classes</a:t>
            </a:r>
          </a:p>
          <a:p>
            <a:pPr lvl="1" fontAlgn="base">
              <a:lnSpc>
                <a:spcPct val="150000"/>
              </a:lnSpc>
            </a:pPr>
            <a:r>
              <a:rPr lang="en-US" sz="2400" dirty="0"/>
              <a:t>Pull over to text or use the phone.</a:t>
            </a:r>
          </a:p>
          <a:p>
            <a:pPr lvl="1" fontAlgn="base">
              <a:lnSpc>
                <a:spcPct val="150000"/>
              </a:lnSpc>
            </a:pPr>
            <a:r>
              <a:rPr lang="en-US" sz="2400" dirty="0"/>
              <a:t>Avoid stopping in the middle of the hallway.</a:t>
            </a:r>
          </a:p>
          <a:p>
            <a:pPr lvl="1" fontAlgn="base">
              <a:lnSpc>
                <a:spcPct val="150000"/>
              </a:lnSpc>
            </a:pPr>
            <a:r>
              <a:rPr lang="en-US" sz="2400" dirty="0"/>
              <a:t>Please talk with an inside voice and use appropriate language.</a:t>
            </a:r>
          </a:p>
          <a:p>
            <a:pPr lvl="1" fontAlgn="base">
              <a:lnSpc>
                <a:spcPct val="150000"/>
              </a:lnSpc>
            </a:pPr>
            <a:r>
              <a:rPr lang="en-US" sz="2400" dirty="0"/>
              <a:t>Put trash and recycling in the provided bins.</a:t>
            </a:r>
          </a:p>
          <a:p>
            <a:pPr lvl="1" fontAlgn="base">
              <a:lnSpc>
                <a:spcPct val="150000"/>
              </a:lnSpc>
            </a:pPr>
            <a:r>
              <a:rPr lang="en-US" sz="2400" dirty="0"/>
              <a:t>Be modest with displays of affection in the hallways.</a:t>
            </a:r>
          </a:p>
          <a:p>
            <a:pPr marL="457200" lvl="1" indent="0">
              <a:buNone/>
            </a:pPr>
            <a:endParaRPr lang="en-US" dirty="0"/>
          </a:p>
          <a:p>
            <a:pPr lvl="1"/>
            <a:endParaRPr lang="en-US" dirty="0"/>
          </a:p>
        </p:txBody>
      </p:sp>
    </p:spTree>
    <p:extLst>
      <p:ext uri="{BB962C8B-B14F-4D97-AF65-F5344CB8AC3E}">
        <p14:creationId xmlns:p14="http://schemas.microsoft.com/office/powerpoint/2010/main" val="244874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C6FAE-4404-4B1E-94F8-430450A520CB}"/>
              </a:ext>
            </a:extLst>
          </p:cNvPr>
          <p:cNvSpPr>
            <a:spLocks noGrp="1"/>
          </p:cNvSpPr>
          <p:nvPr>
            <p:ph type="title"/>
          </p:nvPr>
        </p:nvSpPr>
        <p:spPr/>
        <p:txBody>
          <a:bodyPr/>
          <a:lstStyle/>
          <a:p>
            <a:r>
              <a:rPr lang="en-US" dirty="0"/>
              <a:t>Hallway Procedures</a:t>
            </a:r>
          </a:p>
        </p:txBody>
      </p:sp>
      <p:sp>
        <p:nvSpPr>
          <p:cNvPr id="3" name="Content Placeholder 2">
            <a:extLst>
              <a:ext uri="{FF2B5EF4-FFF2-40B4-BE49-F238E27FC236}">
                <a16:creationId xmlns:a16="http://schemas.microsoft.com/office/drawing/2014/main" id="{3FA81891-B99F-4451-BBB0-9354E10A23F7}"/>
              </a:ext>
            </a:extLst>
          </p:cNvPr>
          <p:cNvSpPr>
            <a:spLocks noGrp="1"/>
          </p:cNvSpPr>
          <p:nvPr>
            <p:ph idx="1"/>
          </p:nvPr>
        </p:nvSpPr>
        <p:spPr/>
        <p:txBody>
          <a:bodyPr>
            <a:normAutofit fontScale="92500" lnSpcReduction="10000"/>
          </a:bodyPr>
          <a:lstStyle/>
          <a:p>
            <a:pPr marL="0" lvl="0" indent="0" fontAlgn="base">
              <a:buNone/>
            </a:pPr>
            <a:r>
              <a:rPr lang="en-US" sz="2800" dirty="0"/>
              <a:t>SOAR Positive Hallway Behaviors During Classes</a:t>
            </a:r>
          </a:p>
          <a:p>
            <a:pPr lvl="1" fontAlgn="base">
              <a:lnSpc>
                <a:spcPct val="150000"/>
              </a:lnSpc>
            </a:pPr>
            <a:r>
              <a:rPr lang="en-US" sz="2400" dirty="0"/>
              <a:t>Please speak quietly or whisper if you are in the hallway during class.</a:t>
            </a:r>
          </a:p>
          <a:p>
            <a:pPr lvl="1" fontAlgn="base">
              <a:lnSpc>
                <a:spcPct val="150000"/>
              </a:lnSpc>
            </a:pPr>
            <a:r>
              <a:rPr lang="en-US" sz="2400" dirty="0"/>
              <a:t>Please have a hallway pass with you if you are in the hallway during class.</a:t>
            </a:r>
          </a:p>
          <a:p>
            <a:pPr lvl="1" fontAlgn="base">
              <a:lnSpc>
                <a:spcPct val="150000"/>
              </a:lnSpc>
            </a:pPr>
            <a:r>
              <a:rPr lang="en-US" sz="2400" dirty="0"/>
              <a:t>Cell phone use is not allowed in the hallways during class time.</a:t>
            </a:r>
          </a:p>
          <a:p>
            <a:pPr marL="457200" lvl="1" indent="0">
              <a:buNone/>
            </a:pPr>
            <a:endParaRPr lang="en-US" dirty="0"/>
          </a:p>
          <a:p>
            <a:endParaRPr lang="en-US" dirty="0"/>
          </a:p>
        </p:txBody>
      </p:sp>
    </p:spTree>
    <p:extLst>
      <p:ext uri="{BB962C8B-B14F-4D97-AF65-F5344CB8AC3E}">
        <p14:creationId xmlns:p14="http://schemas.microsoft.com/office/powerpoint/2010/main" val="3538848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C6FAE-4404-4B1E-94F8-430450A520CB}"/>
              </a:ext>
            </a:extLst>
          </p:cNvPr>
          <p:cNvSpPr>
            <a:spLocks noGrp="1"/>
          </p:cNvSpPr>
          <p:nvPr>
            <p:ph type="title"/>
          </p:nvPr>
        </p:nvSpPr>
        <p:spPr/>
        <p:txBody>
          <a:bodyPr/>
          <a:lstStyle/>
          <a:p>
            <a:r>
              <a:rPr lang="en-US" dirty="0"/>
              <a:t>Hallway Procedures</a:t>
            </a:r>
          </a:p>
        </p:txBody>
      </p:sp>
      <p:sp>
        <p:nvSpPr>
          <p:cNvPr id="3" name="Content Placeholder 2">
            <a:extLst>
              <a:ext uri="{FF2B5EF4-FFF2-40B4-BE49-F238E27FC236}">
                <a16:creationId xmlns:a16="http://schemas.microsoft.com/office/drawing/2014/main" id="{3FA81891-B99F-4451-BBB0-9354E10A23F7}"/>
              </a:ext>
            </a:extLst>
          </p:cNvPr>
          <p:cNvSpPr>
            <a:spLocks noGrp="1"/>
          </p:cNvSpPr>
          <p:nvPr>
            <p:ph idx="1"/>
          </p:nvPr>
        </p:nvSpPr>
        <p:spPr>
          <a:xfrm>
            <a:off x="2589212" y="1587500"/>
            <a:ext cx="8915400" cy="4981742"/>
          </a:xfrm>
        </p:spPr>
        <p:txBody>
          <a:bodyPr>
            <a:normAutofit fontScale="55000" lnSpcReduction="20000"/>
          </a:bodyPr>
          <a:lstStyle/>
          <a:p>
            <a:pPr lvl="0" fontAlgn="base"/>
            <a:r>
              <a:rPr lang="en-US" sz="5100" dirty="0"/>
              <a:t>SOAR Positive Hallway Behaviors During Lunch</a:t>
            </a:r>
          </a:p>
          <a:p>
            <a:pPr lvl="1" fontAlgn="base">
              <a:lnSpc>
                <a:spcPct val="160000"/>
              </a:lnSpc>
            </a:pPr>
            <a:r>
              <a:rPr lang="en-US" sz="3300" dirty="0"/>
              <a:t>Please remain downstairs in the commons for lunch and go upstairs only 5 minutes before your class. </a:t>
            </a:r>
          </a:p>
          <a:p>
            <a:pPr lvl="1" fontAlgn="base">
              <a:lnSpc>
                <a:spcPct val="160000"/>
              </a:lnSpc>
            </a:pPr>
            <a:r>
              <a:rPr lang="en-US" sz="3300" dirty="0"/>
              <a:t>Please do not stand outside of a class that is in session during lunch to talk.  Move to another location.</a:t>
            </a:r>
            <a:endParaRPr lang="en-US" sz="2000" dirty="0"/>
          </a:p>
          <a:p>
            <a:pPr lvl="1" fontAlgn="base">
              <a:lnSpc>
                <a:spcPct val="160000"/>
              </a:lnSpc>
            </a:pPr>
            <a:r>
              <a:rPr lang="en-US" sz="3300" dirty="0"/>
              <a:t>Open doors: Door 15 is open all day.  You will have to be buzzed in </a:t>
            </a:r>
            <a:r>
              <a:rPr lang="en-US" sz="3300"/>
              <a:t>during class time</a:t>
            </a:r>
            <a:r>
              <a:rPr lang="en-US" sz="3300" dirty="0"/>
              <a:t>. </a:t>
            </a:r>
          </a:p>
          <a:p>
            <a:pPr lvl="1" fontAlgn="base">
              <a:lnSpc>
                <a:spcPct val="160000"/>
              </a:lnSpc>
            </a:pPr>
            <a:r>
              <a:rPr lang="en-US" sz="3300" dirty="0"/>
              <a:t>Doors 4 and15 will be open during lunch.</a:t>
            </a:r>
          </a:p>
          <a:p>
            <a:pPr lvl="1" fontAlgn="base">
              <a:lnSpc>
                <a:spcPct val="160000"/>
              </a:lnSpc>
            </a:pPr>
            <a:r>
              <a:rPr lang="en-US" sz="3300" dirty="0"/>
              <a:t>Please do not open locked doors for other students to let them in the building.</a:t>
            </a:r>
          </a:p>
          <a:p>
            <a:pPr marL="457200" lvl="1" indent="0">
              <a:buNone/>
            </a:pPr>
            <a:r>
              <a:rPr lang="en-US" dirty="0"/>
              <a:t> 		</a:t>
            </a:r>
          </a:p>
        </p:txBody>
      </p:sp>
    </p:spTree>
    <p:extLst>
      <p:ext uri="{BB962C8B-B14F-4D97-AF65-F5344CB8AC3E}">
        <p14:creationId xmlns:p14="http://schemas.microsoft.com/office/powerpoint/2010/main" val="2512677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9D232-34CF-4E72-9BC3-F59144B4F948}"/>
              </a:ext>
            </a:extLst>
          </p:cNvPr>
          <p:cNvSpPr>
            <a:spLocks noGrp="1"/>
          </p:cNvSpPr>
          <p:nvPr>
            <p:ph type="title"/>
          </p:nvPr>
        </p:nvSpPr>
        <p:spPr>
          <a:xfrm>
            <a:off x="1725612" y="324755"/>
            <a:ext cx="8911687" cy="1280890"/>
          </a:xfrm>
        </p:spPr>
        <p:txBody>
          <a:bodyPr/>
          <a:lstStyle/>
          <a:p>
            <a:r>
              <a:rPr lang="en-US" u="sng" dirty="0"/>
              <a:t>SOAR Tip of the Day</a:t>
            </a:r>
          </a:p>
        </p:txBody>
      </p:sp>
      <p:sp>
        <p:nvSpPr>
          <p:cNvPr id="3" name="Content Placeholder 2">
            <a:extLst>
              <a:ext uri="{FF2B5EF4-FFF2-40B4-BE49-F238E27FC236}">
                <a16:creationId xmlns:a16="http://schemas.microsoft.com/office/drawing/2014/main" id="{60CCB67E-CAF1-4A6B-AB8A-9346ECD561B7}"/>
              </a:ext>
            </a:extLst>
          </p:cNvPr>
          <p:cNvSpPr>
            <a:spLocks noGrp="1"/>
          </p:cNvSpPr>
          <p:nvPr>
            <p:ph idx="1"/>
          </p:nvPr>
        </p:nvSpPr>
        <p:spPr>
          <a:xfrm>
            <a:off x="2093912" y="965200"/>
            <a:ext cx="9234488" cy="5600700"/>
          </a:xfrm>
        </p:spPr>
        <p:txBody>
          <a:bodyPr>
            <a:normAutofit/>
          </a:bodyPr>
          <a:lstStyle/>
          <a:p>
            <a:pPr marL="0" indent="0">
              <a:buNone/>
            </a:pPr>
            <a:r>
              <a:rPr lang="en-US" sz="3500" b="1" dirty="0"/>
              <a:t>Grow Every Day</a:t>
            </a:r>
          </a:p>
          <a:p>
            <a:r>
              <a:rPr lang="en-US" sz="2800" dirty="0"/>
              <a:t>We change every day, for better or worse.  Our experiences shape us.  We must control our change so that we grow into the person we want to be.  We need to set clear goals and be mindful that each day is another opportunity to work towards those goals.</a:t>
            </a:r>
          </a:p>
          <a:p>
            <a:pPr marL="0" indent="0">
              <a:spcBef>
                <a:spcPct val="0"/>
              </a:spcBef>
              <a:buNone/>
            </a:pPr>
            <a:endParaRPr lang="en-US" sz="3600" dirty="0">
              <a:solidFill>
                <a:schemeClr val="tx1">
                  <a:lumMod val="85000"/>
                  <a:lumOff val="15000"/>
                </a:schemeClr>
              </a:solidFill>
              <a:latin typeface="+mj-lt"/>
              <a:ea typeface="+mj-ea"/>
              <a:cs typeface="+mj-cs"/>
            </a:endParaRPr>
          </a:p>
          <a:p>
            <a:pPr marL="0" indent="0">
              <a:spcBef>
                <a:spcPct val="0"/>
              </a:spcBef>
              <a:buNone/>
            </a:pPr>
            <a:r>
              <a:rPr lang="en-US" sz="3200" dirty="0">
                <a:solidFill>
                  <a:schemeClr val="tx1">
                    <a:lumMod val="85000"/>
                    <a:lumOff val="15000"/>
                  </a:schemeClr>
                </a:solidFill>
                <a:latin typeface="+mj-lt"/>
                <a:ea typeface="+mj-ea"/>
                <a:cs typeface="+mj-cs"/>
              </a:rPr>
              <a:t>SOAR Goals for the day (and every day </a:t>
            </a:r>
            <a:r>
              <a:rPr lang="en-US" sz="3200" dirty="0">
                <a:solidFill>
                  <a:schemeClr val="tx1">
                    <a:lumMod val="85000"/>
                    <a:lumOff val="15000"/>
                  </a:schemeClr>
                </a:solidFill>
                <a:latin typeface="+mj-lt"/>
                <a:ea typeface="+mj-ea"/>
                <a:cs typeface="+mj-cs"/>
                <a:sym typeface="Wingdings" panose="05000000000000000000" pitchFamily="2" charset="2"/>
              </a:rPr>
              <a:t>)</a:t>
            </a:r>
            <a:r>
              <a:rPr lang="en-US" sz="3200" dirty="0">
                <a:solidFill>
                  <a:schemeClr val="tx1">
                    <a:lumMod val="85000"/>
                    <a:lumOff val="15000"/>
                  </a:schemeClr>
                </a:solidFill>
                <a:latin typeface="+mj-lt"/>
                <a:ea typeface="+mj-ea"/>
                <a:cs typeface="+mj-cs"/>
              </a:rPr>
              <a:t>:</a:t>
            </a:r>
          </a:p>
          <a:p>
            <a:pPr>
              <a:buAutoNum type="arabicParenR"/>
            </a:pPr>
            <a:r>
              <a:rPr lang="en-US" sz="2400" dirty="0"/>
              <a:t>Set a personal goal for the school year.</a:t>
            </a:r>
          </a:p>
          <a:p>
            <a:pPr>
              <a:buAutoNum type="arabicParenR"/>
            </a:pPr>
            <a:r>
              <a:rPr lang="en-US" sz="2400" dirty="0"/>
              <a:t>Write down one way that you grew today.</a:t>
            </a:r>
          </a:p>
          <a:p>
            <a:endParaRPr lang="en-US" dirty="0"/>
          </a:p>
        </p:txBody>
      </p:sp>
    </p:spTree>
    <p:extLst>
      <p:ext uri="{BB962C8B-B14F-4D97-AF65-F5344CB8AC3E}">
        <p14:creationId xmlns:p14="http://schemas.microsoft.com/office/powerpoint/2010/main" val="280372392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110</TotalTime>
  <Words>368</Words>
  <Application>Microsoft Office PowerPoint</Application>
  <PresentationFormat>Widescreen</PresentationFormat>
  <Paragraphs>42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Century Gothic</vt:lpstr>
      <vt:lpstr>Wingdings</vt:lpstr>
      <vt:lpstr>Wingdings 3</vt:lpstr>
      <vt:lpstr>Wisp</vt:lpstr>
      <vt:lpstr>SOAR Expectations</vt:lpstr>
      <vt:lpstr>SOAR Connection  Moving appropriately in the hallway is a:      CHOICE!  Verify this claim with a neighbor. </vt:lpstr>
      <vt:lpstr>Hallway Procedures</vt:lpstr>
      <vt:lpstr>Hallway Procedures</vt:lpstr>
      <vt:lpstr>Hallway Procedures</vt:lpstr>
      <vt:lpstr>Hallway Procedures</vt:lpstr>
      <vt:lpstr>SOAR Tip of the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Olson, Derek</dc:creator>
  <cp:lastModifiedBy>Lange, Christine</cp:lastModifiedBy>
  <cp:revision>21</cp:revision>
  <dcterms:created xsi:type="dcterms:W3CDTF">2017-08-22T17:18:25Z</dcterms:created>
  <dcterms:modified xsi:type="dcterms:W3CDTF">2018-09-17T17:05:57Z</dcterms:modified>
</cp:coreProperties>
</file>