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  <p:sldId id="279" r:id="rId3"/>
    <p:sldId id="266" r:id="rId4"/>
    <p:sldId id="271" r:id="rId5"/>
    <p:sldId id="268" r:id="rId6"/>
    <p:sldId id="270" r:id="rId7"/>
    <p:sldId id="273" r:id="rId8"/>
    <p:sldId id="284" r:id="rId9"/>
    <p:sldId id="274" r:id="rId10"/>
    <p:sldId id="280" r:id="rId11"/>
    <p:sldId id="276" r:id="rId12"/>
    <p:sldId id="281" r:id="rId13"/>
    <p:sldId id="282" r:id="rId14"/>
    <p:sldId id="283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2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7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6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1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1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8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5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9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FAE78E-3952-413E-B1EE-CA9CD353B911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1396B-806D-414A-93B3-9620F8B3C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9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\\mhs00\deptshare\MHSStaff\PBIS\Videos\hallways%2024p.wm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8000" dirty="0" smtClean="0">
                <a:latin typeface="Berlin Sans FB Demi" panose="020E0802020502020306" pitchFamily="34" charset="0"/>
              </a:rPr>
              <a:t>SOAR Expectations</a:t>
            </a:r>
            <a:endParaRPr lang="en-US" sz="80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3139" y="2425661"/>
            <a:ext cx="11081014" cy="4328825"/>
          </a:xfrm>
        </p:spPr>
        <p:txBody>
          <a:bodyPr>
            <a:normAutofit fontScale="85000" lnSpcReduction="20000"/>
          </a:bodyPr>
          <a:lstStyle/>
          <a:p>
            <a:r>
              <a:rPr lang="en-US" sz="51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Welcome!</a:t>
            </a:r>
          </a:p>
          <a:p>
            <a:pPr marL="0" indent="0">
              <a:buNone/>
            </a:pPr>
            <a:endParaRPr lang="en-US" sz="5100" dirty="0">
              <a:latin typeface="Georgia" panose="02040502050405020303" pitchFamily="18" charset="0"/>
            </a:endParaRPr>
          </a:p>
          <a:p>
            <a:r>
              <a:rPr lang="en-US" sz="5100" dirty="0" smtClean="0">
                <a:latin typeface="Georgia" panose="02040502050405020303" pitchFamily="18" charset="0"/>
              </a:rPr>
              <a:t>  Today we are going to cover</a:t>
            </a:r>
          </a:p>
          <a:p>
            <a:pPr lvl="2"/>
            <a:r>
              <a:rPr lang="en-US" sz="4700" dirty="0">
                <a:latin typeface="Georgia" panose="02040502050405020303" pitchFamily="18" charset="0"/>
              </a:rPr>
              <a:t>t</a:t>
            </a:r>
            <a:r>
              <a:rPr lang="en-US" sz="4700" dirty="0" smtClean="0">
                <a:latin typeface="Georgia" panose="02040502050405020303" pitchFamily="18" charset="0"/>
              </a:rPr>
              <a:t>he MHS tardy policy</a:t>
            </a:r>
          </a:p>
          <a:p>
            <a:pPr lvl="2"/>
            <a:r>
              <a:rPr lang="en-US" sz="4700" dirty="0" smtClean="0">
                <a:latin typeface="Georgia" panose="02040502050405020303" pitchFamily="18" charset="0"/>
              </a:rPr>
              <a:t>expectations for the hallways</a:t>
            </a:r>
          </a:p>
          <a:p>
            <a:pPr lvl="2"/>
            <a:r>
              <a:rPr lang="en-US" sz="4700" dirty="0" smtClean="0">
                <a:latin typeface="Georgia" panose="02040502050405020303" pitchFamily="18" charset="0"/>
              </a:rPr>
              <a:t>first semester final exams  </a:t>
            </a:r>
          </a:p>
          <a:p>
            <a:pPr marL="914400" lvl="2" indent="0" fontAlgn="t">
              <a:buNone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3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r>
              <a:rPr lang="en-US" sz="3200" dirty="0"/>
              <a:t>Your semester report card is mailed home.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14300" y="1701800"/>
            <a:ext cx="12192000" cy="6380479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At </a:t>
            </a:r>
            <a:r>
              <a:rPr lang="en-US" sz="2200" dirty="0"/>
              <a:t>the end of each semester your report card will include: </a:t>
            </a:r>
            <a:endParaRPr lang="en-US" sz="2200" dirty="0" smtClean="0"/>
          </a:p>
          <a:p>
            <a:pPr lvl="2"/>
            <a:r>
              <a:rPr lang="en-US" sz="2000" dirty="0" smtClean="0"/>
              <a:t>Quarter grades</a:t>
            </a:r>
          </a:p>
          <a:p>
            <a:pPr lvl="2"/>
            <a:r>
              <a:rPr lang="en-US" sz="2000" dirty="0"/>
              <a:t>Final exam grades</a:t>
            </a:r>
          </a:p>
          <a:p>
            <a:pPr lvl="2"/>
            <a:r>
              <a:rPr lang="en-US" sz="2000" dirty="0" smtClean="0"/>
              <a:t>Semester </a:t>
            </a:r>
            <a:r>
              <a:rPr lang="en-US" sz="2000" dirty="0"/>
              <a:t>grades</a:t>
            </a:r>
          </a:p>
          <a:p>
            <a:pPr lvl="2"/>
            <a:r>
              <a:rPr lang="en-US" sz="2000" dirty="0"/>
              <a:t>Semester grade point average (GPA)</a:t>
            </a:r>
          </a:p>
          <a:p>
            <a:pPr lvl="2"/>
            <a:r>
              <a:rPr lang="en-US" sz="2000" dirty="0"/>
              <a:t>Cumulative grade point average (GPA) (all semesters combined</a:t>
            </a:r>
            <a:r>
              <a:rPr lang="en-US" sz="2000" dirty="0" smtClean="0"/>
              <a:t>)</a:t>
            </a:r>
          </a:p>
          <a:p>
            <a:pPr lvl="2"/>
            <a:endParaRPr lang="en-US" sz="2200" dirty="0"/>
          </a:p>
          <a:p>
            <a:pPr lvl="1"/>
            <a:r>
              <a:rPr lang="en-US" sz="2000" b="1" dirty="0">
                <a:solidFill>
                  <a:srgbClr val="FFC000"/>
                </a:solidFill>
              </a:rPr>
              <a:t>High school transcripts are a permanent record of:</a:t>
            </a:r>
          </a:p>
          <a:p>
            <a:pPr lvl="3"/>
            <a:r>
              <a:rPr lang="en-US" sz="1800" dirty="0"/>
              <a:t>High school courses</a:t>
            </a:r>
          </a:p>
          <a:p>
            <a:pPr lvl="3"/>
            <a:r>
              <a:rPr lang="en-US" sz="1800" dirty="0"/>
              <a:t>Semester grades</a:t>
            </a:r>
          </a:p>
          <a:p>
            <a:pPr lvl="3"/>
            <a:r>
              <a:rPr lang="en-US" sz="1800" dirty="0"/>
              <a:t>Cumulative grade point average (GPA)</a:t>
            </a:r>
          </a:p>
          <a:p>
            <a:pPr lvl="3"/>
            <a:r>
              <a:rPr lang="en-US" sz="1800" dirty="0"/>
              <a:t>Class </a:t>
            </a:r>
            <a:r>
              <a:rPr lang="en-US" sz="1800" dirty="0" smtClean="0"/>
              <a:t>rank</a:t>
            </a:r>
          </a:p>
          <a:p>
            <a:pPr marL="1371600" lvl="3" indent="0">
              <a:buNone/>
            </a:pPr>
            <a:r>
              <a:rPr lang="en-US" sz="1800" dirty="0" smtClean="0"/>
              <a:t>	</a:t>
            </a:r>
          </a:p>
          <a:p>
            <a:pPr marL="857250" lvl="2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3200" dirty="0" smtClean="0">
                <a:latin typeface="Berlin Sans FB Demi" panose="020E0802020502020306" pitchFamily="34" charset="0"/>
              </a:rPr>
              <a:t>Your semester grades and your high school transcript…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79600"/>
            <a:ext cx="12192000" cy="638047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High school transcripts are required or requested for: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2"/>
            <a:r>
              <a:rPr lang="en-US" sz="2200" dirty="0" smtClean="0"/>
              <a:t>Post-secondary Institutions</a:t>
            </a:r>
          </a:p>
          <a:p>
            <a:pPr lvl="2"/>
            <a:r>
              <a:rPr lang="en-US" sz="2200" dirty="0" smtClean="0"/>
              <a:t>Scholarships</a:t>
            </a:r>
          </a:p>
          <a:p>
            <a:pPr lvl="2"/>
            <a:r>
              <a:rPr lang="en-US" sz="2200" dirty="0" smtClean="0"/>
              <a:t>Military</a:t>
            </a:r>
          </a:p>
          <a:p>
            <a:pPr lvl="2"/>
            <a:r>
              <a:rPr lang="en-US" sz="2200" dirty="0" smtClean="0"/>
              <a:t>Employment</a:t>
            </a:r>
          </a:p>
          <a:p>
            <a:r>
              <a:rPr lang="en-US" sz="2400" dirty="0" smtClean="0"/>
              <a:t>You will be able to view or order a copy of your high school transcript by going to </a:t>
            </a:r>
            <a:r>
              <a:rPr lang="en-US" sz="2400" i="1" dirty="0" smtClean="0"/>
              <a:t>parchment.com</a:t>
            </a:r>
            <a:r>
              <a:rPr lang="en-US" sz="2400" dirty="0" smtClean="0"/>
              <a:t> after first semester grades have been finalized the second week of February.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If </a:t>
            </a:r>
            <a:r>
              <a:rPr lang="en-US" sz="2400" dirty="0">
                <a:solidFill>
                  <a:srgbClr val="FFC000"/>
                </a:solidFill>
              </a:rPr>
              <a:t>you have questions, please see the Registrar or your High School Counselor.</a:t>
            </a:r>
          </a:p>
          <a:p>
            <a:pPr marL="914400" lvl="2" indent="0">
              <a:buNone/>
            </a:pPr>
            <a:r>
              <a:rPr lang="en-US" sz="1900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539989">
            <a:off x="487470" y="2540252"/>
            <a:ext cx="3470061" cy="2615948"/>
          </a:xfrm>
        </p:spPr>
        <p:txBody>
          <a:bodyPr/>
          <a:lstStyle/>
          <a:p>
            <a:pPr algn="ctr"/>
            <a:r>
              <a:rPr lang="en-US" sz="3200" dirty="0" smtClean="0">
                <a:latin typeface="Berlin Sans FB Demi" panose="020E0802020502020306" pitchFamily="34" charset="0"/>
              </a:rPr>
              <a:t>New graduation credit requirements for the freshmen:  </a:t>
            </a: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23.5 credits</a:t>
            </a: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79600"/>
            <a:ext cx="12192000" cy="638047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1900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88305"/>
              </p:ext>
            </p:extLst>
          </p:nvPr>
        </p:nvGraphicFramePr>
        <p:xfrm>
          <a:off x="5130800" y="-27705"/>
          <a:ext cx="7061200" cy="6904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4851400"/>
              </a:tblGrid>
              <a:tr h="653081">
                <a:tc gridSpan="2"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0" marR="4508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ECASD Requirements </a:t>
                      </a:r>
                    </a:p>
                    <a:p>
                      <a:pPr marL="0" marR="762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275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English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 Credits including: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English 9  (1.0) </a:t>
                      </a:r>
                      <a:r>
                        <a:rPr lang="en-US" sz="1400" dirty="0" smtClean="0">
                          <a:effectLst/>
                        </a:rPr>
                        <a:t>, English 10 (1.0)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English </a:t>
                      </a:r>
                      <a:r>
                        <a:rPr lang="en-US" sz="1400" dirty="0">
                          <a:effectLst/>
                        </a:rPr>
                        <a:t>11 (1.0) </a:t>
                      </a:r>
                      <a:r>
                        <a:rPr lang="en-US" sz="1400" dirty="0" smtClean="0">
                          <a:effectLst/>
                        </a:rPr>
                        <a:t>, English 12 (1.0) 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</a:tr>
              <a:tr h="114927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Social Studies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 Credits including: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US History (0.5) </a:t>
                      </a:r>
                      <a:r>
                        <a:rPr lang="en-US" sz="1400" dirty="0" smtClean="0">
                          <a:effectLst/>
                        </a:rPr>
                        <a:t>, World Studies (1.0)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Civics </a:t>
                      </a:r>
                      <a:r>
                        <a:rPr lang="en-US" sz="1400" dirty="0">
                          <a:effectLst/>
                        </a:rPr>
                        <a:t>(0.5) </a:t>
                      </a:r>
                      <a:r>
                        <a:rPr lang="en-US" sz="1400" dirty="0" smtClean="0">
                          <a:effectLst/>
                        </a:rPr>
                        <a:t>, Econ (0.5)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Psych </a:t>
                      </a:r>
                      <a:r>
                        <a:rPr lang="en-US" sz="1400" dirty="0">
                          <a:effectLst/>
                        </a:rPr>
                        <a:t>or Soc. (0.5)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</a:tr>
              <a:tr h="114927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Science*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 Credits including: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Earth Science (.5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Biology(1.0)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Physical Science (1.0),</a:t>
                      </a:r>
                      <a:r>
                        <a:rPr lang="en-US" sz="1400" baseline="0" dirty="0" smtClean="0">
                          <a:effectLst/>
                        </a:rPr>
                        <a:t> plus</a:t>
                      </a:r>
                      <a:r>
                        <a:rPr lang="en-US" sz="1400" dirty="0" smtClean="0">
                          <a:effectLst/>
                        </a:rPr>
                        <a:t> .5 of</a:t>
                      </a:r>
                      <a:r>
                        <a:rPr lang="en-US" sz="1400" baseline="0" dirty="0" smtClean="0">
                          <a:effectLst/>
                        </a:rPr>
                        <a:t> any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</a:tr>
              <a:tr h="32096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Math*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 Credits 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</a:tr>
              <a:tr h="84402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Physical Education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7175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US" sz="1400" b="1" dirty="0">
                          <a:effectLst/>
                        </a:rPr>
                        <a:t>1.5 Credits including: </a:t>
                      </a:r>
                      <a:r>
                        <a:rPr lang="en-US" sz="1400" dirty="0">
                          <a:effectLst/>
                        </a:rPr>
                        <a:t>PE—Level I (0.5)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PE—Level II (0.5)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PE—Level III (0.5) </a:t>
                      </a:r>
                    </a:p>
                  </a:txBody>
                  <a:tcPr marL="34373" marR="13367" marT="2546" marB="0"/>
                </a:tc>
              </a:tr>
              <a:tr h="32096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Health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Health </a:t>
                      </a:r>
                      <a:r>
                        <a:rPr lang="en-US" sz="1400" b="1" dirty="0">
                          <a:effectLst/>
                        </a:rPr>
                        <a:t>Education (0.5) </a:t>
                      </a:r>
                    </a:p>
                  </a:txBody>
                  <a:tcPr marL="34373" marR="13367" marT="2546" marB="0"/>
                </a:tc>
              </a:tr>
              <a:tr h="859137">
                <a:tc>
                  <a:txBody>
                    <a:bodyPr/>
                    <a:lstStyle/>
                    <a:p>
                      <a:pPr marL="0" marR="41275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Electives</a:t>
                      </a:r>
                    </a:p>
                    <a:p>
                      <a:pPr marL="0" marR="41275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en-US" sz="1500" dirty="0" smtClean="0">
                          <a:effectLst/>
                        </a:rPr>
                        <a:t>Program of Study </a:t>
                      </a:r>
                    </a:p>
                    <a:p>
                      <a:pPr marL="0" marR="41275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>
                          <a:effectLst/>
                        </a:rPr>
                        <a:t>courses</a:t>
                      </a: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8.5 Credits </a:t>
                      </a:r>
                      <a:endParaRPr lang="en-US" sz="1400" b="1" dirty="0">
                        <a:effectLst/>
                      </a:endParaRPr>
                    </a:p>
                  </a:txBody>
                  <a:tcPr marL="34373" marR="13367" marT="2546" marB="0"/>
                </a:tc>
              </a:tr>
              <a:tr h="6394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Minimum Credits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34373" marR="13367" marT="2546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23.5 Credits 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4373" marR="13367" marT="254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02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3200" dirty="0" smtClean="0">
                <a:latin typeface="Berlin Sans FB Demi" panose="020E0802020502020306" pitchFamily="34" charset="0"/>
              </a:rPr>
              <a:t>Earning postsecondary credits as a 10</a:t>
            </a:r>
            <a:r>
              <a:rPr lang="en-US" sz="3200" baseline="30000" dirty="0" smtClean="0">
                <a:latin typeface="Berlin Sans FB Demi" panose="020E0802020502020306" pitchFamily="34" charset="0"/>
              </a:rPr>
              <a:t>th</a:t>
            </a:r>
            <a:r>
              <a:rPr lang="en-US" sz="3200" dirty="0" smtClean="0">
                <a:latin typeface="Berlin Sans FB Demi" panose="020E0802020502020306" pitchFamily="34" charset="0"/>
              </a:rPr>
              <a:t> grade student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79600"/>
            <a:ext cx="12192000" cy="6380479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A </a:t>
            </a:r>
            <a:r>
              <a:rPr lang="en-US" sz="2400" dirty="0"/>
              <a:t>key component to the ECASD Post Secondary Readiness plan is to prepare students for post-secondary academic work.  Part of this plan includes offering college level courses to high school students.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</a:rPr>
              <a:t>Research shows </a:t>
            </a:r>
            <a:r>
              <a:rPr lang="en-US" sz="2400" b="1" dirty="0" smtClean="0">
                <a:solidFill>
                  <a:srgbClr val="FFC000"/>
                </a:solidFill>
              </a:rPr>
              <a:t>“</a:t>
            </a:r>
            <a:r>
              <a:rPr lang="en-US" sz="2400" b="1" dirty="0">
                <a:solidFill>
                  <a:srgbClr val="FFC000"/>
                </a:solidFill>
              </a:rPr>
              <a:t>freshmen” at post-secondary institutes that have taken college level courses in high school are more likely to continue on to their second year of post-secondary education and earn a high GPA.</a:t>
            </a:r>
          </a:p>
          <a:p>
            <a:pPr lvl="1"/>
            <a:r>
              <a:rPr lang="en-US" sz="2400" dirty="0"/>
              <a:t>We encourage you to look at and consider all of the options available at Memorial .  Then we want you to “take a risk” and try one of these post-secondary options</a:t>
            </a:r>
            <a:r>
              <a:rPr lang="en-US" dirty="0"/>
              <a:t>.</a:t>
            </a:r>
          </a:p>
          <a:p>
            <a:endParaRPr lang="en-US" sz="2400" dirty="0" smtClean="0"/>
          </a:p>
          <a:p>
            <a:pPr marL="914400" lvl="2" indent="0">
              <a:buNone/>
            </a:pPr>
            <a:r>
              <a:rPr lang="en-US" sz="1900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3200" dirty="0" smtClean="0">
                <a:latin typeface="Berlin Sans FB Demi" panose="020E0802020502020306" pitchFamily="34" charset="0"/>
              </a:rPr>
              <a:t>Earning postsecondary credits as a 10</a:t>
            </a:r>
            <a:r>
              <a:rPr lang="en-US" sz="3200" baseline="30000" dirty="0" smtClean="0">
                <a:latin typeface="Berlin Sans FB Demi" panose="020E0802020502020306" pitchFamily="34" charset="0"/>
              </a:rPr>
              <a:t>th</a:t>
            </a:r>
            <a:r>
              <a:rPr lang="en-US" sz="3200" dirty="0" smtClean="0">
                <a:latin typeface="Berlin Sans FB Demi" panose="020E0802020502020306" pitchFamily="34" charset="0"/>
              </a:rPr>
              <a:t> grade student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93002"/>
            <a:ext cx="12192000" cy="63804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FFC000"/>
              </a:solidFill>
            </a:endParaRPr>
          </a:p>
          <a:p>
            <a:r>
              <a:rPr lang="en-US" sz="2000" b="1" dirty="0" smtClean="0">
                <a:solidFill>
                  <a:srgbClr val="FFC000"/>
                </a:solidFill>
              </a:rPr>
              <a:t>In </a:t>
            </a:r>
            <a:r>
              <a:rPr lang="en-US" sz="2000" b="1" dirty="0">
                <a:solidFill>
                  <a:srgbClr val="FFC000"/>
                </a:solidFill>
              </a:rPr>
              <a:t>Business &amp; IT, transcripted courses available for </a:t>
            </a:r>
            <a:r>
              <a:rPr lang="en-US" sz="2000" b="1" dirty="0" smtClean="0">
                <a:solidFill>
                  <a:srgbClr val="FFC000"/>
                </a:solidFill>
              </a:rPr>
              <a:t>sophomores:</a:t>
            </a:r>
          </a:p>
          <a:p>
            <a:pPr lvl="1"/>
            <a:r>
              <a:rPr lang="en-US" sz="2000" dirty="0" smtClean="0"/>
              <a:t>Entrepreneurship</a:t>
            </a:r>
          </a:p>
          <a:p>
            <a:pPr lvl="1"/>
            <a:r>
              <a:rPr lang="en-US" sz="2000" dirty="0" smtClean="0"/>
              <a:t>MS </a:t>
            </a:r>
            <a:r>
              <a:rPr lang="en-US" sz="2000" dirty="0"/>
              <a:t>Office </a:t>
            </a:r>
            <a:r>
              <a:rPr lang="en-US" sz="2000" dirty="0" smtClean="0"/>
              <a:t>Suite</a:t>
            </a:r>
          </a:p>
          <a:p>
            <a:pPr lvl="1"/>
            <a:r>
              <a:rPr lang="en-US" sz="2000" dirty="0" smtClean="0"/>
              <a:t>Personal </a:t>
            </a:r>
            <a:r>
              <a:rPr lang="en-US" sz="2000" dirty="0"/>
              <a:t>Finance.  </a:t>
            </a:r>
            <a:endParaRPr lang="en-US" sz="2000" dirty="0" smtClean="0"/>
          </a:p>
          <a:p>
            <a:pPr lvl="1"/>
            <a:r>
              <a:rPr lang="en-US" sz="2000" dirty="0" smtClean="0"/>
              <a:t>Accounting </a:t>
            </a:r>
            <a:r>
              <a:rPr lang="en-US" sz="2000" dirty="0"/>
              <a:t>1 (non-transcripted), which </a:t>
            </a:r>
            <a:r>
              <a:rPr lang="en-US" sz="2000" dirty="0" smtClean="0"/>
              <a:t>leads to Accounting </a:t>
            </a:r>
            <a:r>
              <a:rPr lang="en-US" sz="2000" dirty="0"/>
              <a:t>3, which is </a:t>
            </a:r>
            <a:r>
              <a:rPr lang="en-US" sz="2000" dirty="0" smtClean="0"/>
              <a:t>transcripted</a:t>
            </a:r>
          </a:p>
          <a:p>
            <a:pPr lvl="1"/>
            <a:endParaRPr lang="en-US" sz="2000" dirty="0"/>
          </a:p>
          <a:p>
            <a:r>
              <a:rPr lang="en-US" sz="2000" b="1" dirty="0" smtClean="0">
                <a:solidFill>
                  <a:srgbClr val="FFC000"/>
                </a:solidFill>
              </a:rPr>
              <a:t>Family and Consumer Sciences (FACS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Parents </a:t>
            </a:r>
            <a:r>
              <a:rPr lang="en-US" sz="2000" dirty="0"/>
              <a:t>&amp; Children (9-12) </a:t>
            </a:r>
            <a:r>
              <a:rPr lang="en-US" sz="2000" dirty="0" smtClean="0"/>
              <a:t>+ Careers </a:t>
            </a:r>
            <a:r>
              <a:rPr lang="en-US" sz="2000" dirty="0"/>
              <a:t>with Children (10-12) for transcripted credits. </a:t>
            </a:r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the process of adding Medical Terminology (not sure of grades yet</a:t>
            </a:r>
            <a:r>
              <a:rPr lang="en-US" sz="2000" dirty="0" smtClean="0"/>
              <a:t>).</a:t>
            </a:r>
            <a:endParaRPr lang="en-US" sz="2000" dirty="0"/>
          </a:p>
          <a:p>
            <a:pPr marL="914400" lvl="2" indent="0">
              <a:buNone/>
            </a:pPr>
            <a:r>
              <a:rPr lang="en-US" sz="1900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1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3200" dirty="0" smtClean="0">
                <a:latin typeface="Berlin Sans FB Demi" panose="020E0802020502020306" pitchFamily="34" charset="0"/>
              </a:rPr>
              <a:t>Earning postsecondary credits as a 10</a:t>
            </a:r>
            <a:r>
              <a:rPr lang="en-US" sz="3200" baseline="30000" dirty="0" smtClean="0">
                <a:latin typeface="Berlin Sans FB Demi" panose="020E0802020502020306" pitchFamily="34" charset="0"/>
              </a:rPr>
              <a:t>th</a:t>
            </a:r>
            <a:r>
              <a:rPr lang="en-US" sz="3200" dirty="0" smtClean="0">
                <a:latin typeface="Berlin Sans FB Demi" panose="020E0802020502020306" pitchFamily="34" charset="0"/>
              </a:rPr>
              <a:t> grade student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200" y="1758102"/>
            <a:ext cx="12192000" cy="6380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FFC000"/>
              </a:solidFill>
            </a:endParaRPr>
          </a:p>
          <a:p>
            <a:r>
              <a:rPr lang="en-US" sz="2000" b="1" dirty="0">
                <a:solidFill>
                  <a:srgbClr val="FFC000"/>
                </a:solidFill>
              </a:rPr>
              <a:t>In Technology and Engineering, sophomores </a:t>
            </a:r>
            <a:r>
              <a:rPr lang="en-US" sz="2000" b="1" dirty="0" smtClean="0">
                <a:solidFill>
                  <a:srgbClr val="FFC000"/>
                </a:solidFill>
              </a:rPr>
              <a:t>may </a:t>
            </a:r>
            <a:r>
              <a:rPr lang="en-US" sz="2000" b="1" dirty="0">
                <a:solidFill>
                  <a:srgbClr val="FFC000"/>
                </a:solidFill>
              </a:rPr>
              <a:t>take for transcripted college </a:t>
            </a:r>
            <a:r>
              <a:rPr lang="en-US" sz="2000" b="1" dirty="0" smtClean="0">
                <a:solidFill>
                  <a:srgbClr val="FFC000"/>
                </a:solidFill>
              </a:rPr>
              <a:t>credit: </a:t>
            </a:r>
            <a:endParaRPr lang="en-US" sz="2000" b="1" dirty="0">
              <a:solidFill>
                <a:srgbClr val="FFC000"/>
              </a:solidFill>
            </a:endParaRPr>
          </a:p>
          <a:p>
            <a:pPr lvl="1"/>
            <a:r>
              <a:rPr lang="en-US" sz="2000" dirty="0"/>
              <a:t>Introduction to Engineering </a:t>
            </a:r>
            <a:r>
              <a:rPr lang="en-US" sz="2000" dirty="0" smtClean="0"/>
              <a:t>Design </a:t>
            </a:r>
            <a:endParaRPr lang="en-US" sz="2000" dirty="0"/>
          </a:p>
          <a:p>
            <a:pPr lvl="1"/>
            <a:r>
              <a:rPr lang="en-US" sz="2000" dirty="0"/>
              <a:t>Digital </a:t>
            </a:r>
            <a:r>
              <a:rPr lang="en-US" sz="2000" dirty="0" smtClean="0"/>
              <a:t>Electronics</a:t>
            </a:r>
          </a:p>
          <a:p>
            <a:pPr lvl="1"/>
            <a:r>
              <a:rPr lang="en-US" sz="2000" dirty="0" smtClean="0"/>
              <a:t>Civil </a:t>
            </a:r>
            <a:r>
              <a:rPr lang="en-US" sz="2000" dirty="0"/>
              <a:t>Engineering and </a:t>
            </a:r>
            <a:r>
              <a:rPr lang="en-US" sz="2000" dirty="0" smtClean="0"/>
              <a:t>Architecture 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b="1" dirty="0">
                <a:solidFill>
                  <a:srgbClr val="FFC000"/>
                </a:solidFill>
              </a:rPr>
              <a:t>You can also earn Advanced Placement </a:t>
            </a:r>
            <a:r>
              <a:rPr lang="en-US" sz="2000" b="1" dirty="0" smtClean="0">
                <a:solidFill>
                  <a:srgbClr val="FFC000"/>
                </a:solidFill>
              </a:rPr>
              <a:t>Credit:</a:t>
            </a:r>
            <a:endParaRPr lang="en-US" sz="2000" b="1" dirty="0">
              <a:solidFill>
                <a:srgbClr val="FFC000"/>
              </a:solidFill>
            </a:endParaRPr>
          </a:p>
          <a:p>
            <a:pPr lvl="1"/>
            <a:r>
              <a:rPr lang="en-US" sz="2000" dirty="0"/>
              <a:t>AP </a:t>
            </a:r>
            <a:r>
              <a:rPr lang="en-US" sz="2000"/>
              <a:t>2 </a:t>
            </a:r>
            <a:r>
              <a:rPr lang="en-US" sz="2000" smtClean="0"/>
              <a:t>Dimensional </a:t>
            </a:r>
            <a:r>
              <a:rPr lang="en-US" sz="2000" dirty="0"/>
              <a:t>Art</a:t>
            </a:r>
          </a:p>
          <a:p>
            <a:pPr lvl="1"/>
            <a:r>
              <a:rPr lang="en-US" sz="2000" dirty="0"/>
              <a:t>AP European </a:t>
            </a:r>
            <a:r>
              <a:rPr lang="en-US" sz="2000" dirty="0" smtClean="0"/>
              <a:t>History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4"/>
                </a:solidFill>
              </a:rPr>
              <a:t>Note:  </a:t>
            </a:r>
            <a:r>
              <a:rPr lang="en-US" sz="2000" b="1" dirty="0"/>
              <a:t>Those students that have been accelerated in any subject area have a large number of post secondary course options as noted in the 2015-2016 Course Registration Handbook.</a:t>
            </a:r>
          </a:p>
          <a:p>
            <a:pPr marL="914400" lvl="2" indent="0">
              <a:buNone/>
            </a:pPr>
            <a:r>
              <a:rPr lang="en-US" sz="1900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3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tardy policy revisited: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428137"/>
              </p:ext>
            </p:extLst>
          </p:nvPr>
        </p:nvGraphicFramePr>
        <p:xfrm>
          <a:off x="3467100" y="1993892"/>
          <a:ext cx="8724900" cy="42501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02200"/>
                <a:gridCol w="3822700"/>
              </a:tblGrid>
              <a:tr h="43408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  </a:t>
                      </a:r>
                      <a:r>
                        <a:rPr lang="en-US" sz="1600" b="1" dirty="0"/>
                        <a:t>STAFF-MANAGED             VS.           OFFICE-MANAGED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8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1st Tardy: </a:t>
                      </a:r>
                      <a:r>
                        <a:rPr lang="en-US" sz="2000" dirty="0" smtClean="0"/>
                        <a:t>Please reteach behavior in a positive manner.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2nd </a:t>
                      </a:r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Tardy: </a:t>
                      </a:r>
                      <a:r>
                        <a:rPr lang="en-US" sz="2000" dirty="0"/>
                        <a:t>Reteach behavior and inform student of future consequences.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3rd Tardy and each successive tardy per semester: </a:t>
                      </a:r>
                      <a:r>
                        <a:rPr lang="en-US" sz="2000" dirty="0"/>
                        <a:t>Please fill out the MHS Behavior Tracking Form and submit to office.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Excessive Tardies </a:t>
                      </a:r>
                      <a:r>
                        <a:rPr lang="en-US" sz="20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3rd and each successive tardy per semester</a:t>
                      </a:r>
                      <a:r>
                        <a:rPr lang="en-US" sz="20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baseline="30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Tardy : 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 a lunch </a:t>
                      </a:r>
                      <a:r>
                        <a:rPr lang="en-US" sz="20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detention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+ Tardies: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</a:t>
                      </a:r>
                      <a:r>
                        <a:rPr lang="en-US" sz="20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endParaRPr lang="en-US" sz="2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1150762">
            <a:off x="209305" y="2639365"/>
            <a:ext cx="31150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B0F0"/>
                </a:solidFill>
              </a:rPr>
              <a:t>Tardy:  </a:t>
            </a:r>
            <a:r>
              <a:rPr lang="en-US" sz="2200" dirty="0" smtClean="0"/>
              <a:t>not </a:t>
            </a:r>
            <a:r>
              <a:rPr lang="en-US" sz="2200" dirty="0"/>
              <a:t>being in the </a:t>
            </a:r>
            <a:r>
              <a:rPr lang="en-US" sz="2200" dirty="0" smtClean="0"/>
              <a:t>classroom </a:t>
            </a:r>
            <a:r>
              <a:rPr lang="en-US" sz="2200" dirty="0"/>
              <a:t>by the bell </a:t>
            </a:r>
            <a:r>
              <a:rPr lang="en-US" sz="2200" dirty="0" smtClean="0"/>
              <a:t>or fewer than </a:t>
            </a:r>
            <a:r>
              <a:rPr lang="en-US" sz="2200" dirty="0"/>
              <a:t>5 minutes. 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If </a:t>
            </a:r>
            <a:r>
              <a:rPr lang="en-US" sz="2200" dirty="0"/>
              <a:t>you are tardy more than 5 minutes, it is considered an unexcused absence.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How do you avoid being tardy?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3139" y="2209761"/>
            <a:ext cx="11081014" cy="4328825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MHS students have </a:t>
            </a:r>
            <a:r>
              <a:rPr lang="en-US" sz="2400" b="1" dirty="0"/>
              <a:t>produced a short video </a:t>
            </a:r>
            <a:r>
              <a:rPr lang="en-US" sz="2400" b="1" dirty="0" smtClean="0"/>
              <a:t>with strategies </a:t>
            </a:r>
            <a:r>
              <a:rPr lang="en-US" sz="2400" b="1" dirty="0"/>
              <a:t>to avoid being </a:t>
            </a:r>
            <a:r>
              <a:rPr lang="en-US" sz="2400" b="1" dirty="0" smtClean="0"/>
              <a:t>tardy, including tips for navigating the hallways!</a:t>
            </a:r>
            <a:endParaRPr lang="en-US" sz="2400" b="1" dirty="0"/>
          </a:p>
          <a:p>
            <a:pPr lvl="0"/>
            <a:r>
              <a:rPr lang="en-US" sz="2400" u="sng" dirty="0">
                <a:hlinkClick r:id="rId2"/>
              </a:rPr>
              <a:t>G:\MHSStaff\PBIS\Videos\</a:t>
            </a:r>
            <a:r>
              <a:rPr lang="en-US" sz="2400" b="1" u="sng" dirty="0">
                <a:hlinkClick r:id="rId2"/>
              </a:rPr>
              <a:t>hallways 24p.wmv </a:t>
            </a:r>
            <a:r>
              <a:rPr lang="en-US" sz="2400" u="sng" dirty="0">
                <a:hlinkClick r:id="rId2"/>
              </a:rPr>
              <a:t> 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 algn="ctr">
              <a:buNone/>
            </a:pPr>
            <a:r>
              <a:rPr lang="en-US" sz="3300" b="1" dirty="0">
                <a:solidFill>
                  <a:srgbClr val="FFFF00"/>
                </a:solidFill>
              </a:rPr>
              <a:t>What are examples of things you can do to avoid being tardy or positive behaviors that you observed in the video?</a:t>
            </a:r>
          </a:p>
          <a:p>
            <a:pPr marL="914400" lvl="2" indent="0" fontAlgn="t">
              <a:buNone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423333"/>
            <a:ext cx="10571998" cy="1202267"/>
          </a:xfrm>
        </p:spPr>
        <p:txBody>
          <a:bodyPr/>
          <a:lstStyle/>
          <a:p>
            <a:pPr lvl="0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Suggestions from </a:t>
            </a:r>
            <a:r>
              <a:rPr lang="en-US" sz="3200" dirty="0" smtClean="0"/>
              <a:t>seniors…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08" y="2069887"/>
            <a:ext cx="11933292" cy="5516246"/>
          </a:xfrm>
        </p:spPr>
        <p:txBody>
          <a:bodyPr>
            <a:normAutofit/>
          </a:bodyPr>
          <a:lstStyle/>
          <a:p>
            <a:pPr lvl="0"/>
            <a:r>
              <a:rPr lang="en-US" sz="2500" dirty="0"/>
              <a:t>Plan your route </a:t>
            </a:r>
            <a:r>
              <a:rPr lang="en-US" sz="2500" dirty="0" smtClean="0"/>
              <a:t>+ take </a:t>
            </a:r>
            <a:r>
              <a:rPr lang="en-US" sz="2500" dirty="0"/>
              <a:t>the most efficient path.  Know where water fountains, bathrooms, etc. are located.</a:t>
            </a:r>
          </a:p>
          <a:p>
            <a:pPr lvl="0"/>
            <a:r>
              <a:rPr lang="en-US" sz="2500" b="1" dirty="0">
                <a:solidFill>
                  <a:srgbClr val="FFFF00"/>
                </a:solidFill>
              </a:rPr>
              <a:t>Keep to the right </a:t>
            </a:r>
            <a:r>
              <a:rPr lang="en-US" sz="2500" b="1" dirty="0" smtClean="0">
                <a:solidFill>
                  <a:srgbClr val="FFFF00"/>
                </a:solidFill>
              </a:rPr>
              <a:t>+ move </a:t>
            </a:r>
            <a:r>
              <a:rPr lang="en-US" sz="2500" b="1" dirty="0">
                <a:solidFill>
                  <a:srgbClr val="FFFF00"/>
                </a:solidFill>
              </a:rPr>
              <a:t>at a </a:t>
            </a:r>
            <a:r>
              <a:rPr lang="en-US" sz="2500" b="1" i="1" dirty="0">
                <a:solidFill>
                  <a:srgbClr val="FFFF00"/>
                </a:solidFill>
              </a:rPr>
              <a:t>quick pace</a:t>
            </a:r>
            <a:r>
              <a:rPr lang="en-US" sz="2500" b="1" i="1" dirty="0" smtClean="0">
                <a:solidFill>
                  <a:srgbClr val="FFFF00"/>
                </a:solidFill>
              </a:rPr>
              <a:t>.</a:t>
            </a:r>
          </a:p>
          <a:p>
            <a:pPr lvl="0"/>
            <a:endParaRPr lang="en-US" sz="2200" b="1" i="1" dirty="0">
              <a:solidFill>
                <a:srgbClr val="FFFF00"/>
              </a:solidFill>
            </a:endParaRPr>
          </a:p>
          <a:p>
            <a:pPr lvl="0"/>
            <a:r>
              <a:rPr lang="en-US" sz="2200" b="1" dirty="0"/>
              <a:t>Pull over to the side if you want to talk in groups of two.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Pull over to </a:t>
            </a:r>
            <a:r>
              <a:rPr lang="en-US" sz="2200" b="1" dirty="0" smtClean="0">
                <a:solidFill>
                  <a:srgbClr val="FFFF00"/>
                </a:solidFill>
              </a:rPr>
              <a:t>text/use </a:t>
            </a:r>
            <a:r>
              <a:rPr lang="en-US" sz="2200" b="1" dirty="0">
                <a:solidFill>
                  <a:srgbClr val="FFFF00"/>
                </a:solidFill>
              </a:rPr>
              <a:t>the phone if you are walking between classes. 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endParaRPr lang="en-US" sz="2200" b="1" dirty="0">
              <a:solidFill>
                <a:srgbClr val="FFFF00"/>
              </a:solidFill>
            </a:endParaRPr>
          </a:p>
          <a:p>
            <a:pPr lvl="0"/>
            <a:r>
              <a:rPr lang="en-US" sz="2200" b="1" dirty="0"/>
              <a:t>Please talk with an inside voice between classes. 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Please have a hallway pass with you if </a:t>
            </a:r>
            <a:r>
              <a:rPr lang="en-US" sz="2200" b="1" dirty="0" smtClean="0">
                <a:solidFill>
                  <a:srgbClr val="FFFF00"/>
                </a:solidFill>
              </a:rPr>
              <a:t>in </a:t>
            </a:r>
            <a:r>
              <a:rPr lang="en-US" sz="2200" b="1" dirty="0">
                <a:solidFill>
                  <a:srgbClr val="FFFF00"/>
                </a:solidFill>
              </a:rPr>
              <a:t>the hallway during class.</a:t>
            </a:r>
          </a:p>
          <a:p>
            <a:pPr lvl="0"/>
            <a:r>
              <a:rPr lang="en-US" sz="2200" b="1" dirty="0"/>
              <a:t>Please speak </a:t>
            </a:r>
            <a:r>
              <a:rPr lang="en-US" sz="2200" b="1" dirty="0" smtClean="0"/>
              <a:t>quietly/whisper </a:t>
            </a:r>
            <a:r>
              <a:rPr lang="en-US" sz="2200" b="1" dirty="0"/>
              <a:t>if you are in the hallway during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2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139" y="622552"/>
            <a:ext cx="10571998" cy="970450"/>
          </a:xfrm>
        </p:spPr>
        <p:txBody>
          <a:bodyPr/>
          <a:lstStyle/>
          <a:p>
            <a:pPr algn="ctr"/>
            <a:r>
              <a:rPr lang="en-US" sz="3200" dirty="0" smtClean="0"/>
              <a:t>Suggestions </a:t>
            </a:r>
            <a:r>
              <a:rPr lang="en-US" sz="3200" dirty="0"/>
              <a:t>from </a:t>
            </a:r>
            <a:r>
              <a:rPr lang="en-US" sz="3200" dirty="0" smtClean="0"/>
              <a:t>seniors…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038" y="2540000"/>
            <a:ext cx="11407561" cy="4318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Please do not swear.</a:t>
            </a: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Put trash in the garbage.</a:t>
            </a:r>
          </a:p>
          <a:p>
            <a:pPr lvl="0"/>
            <a:r>
              <a:rPr lang="en-US" sz="3200" dirty="0"/>
              <a:t>Be modest with displays of affection in the hallways</a:t>
            </a:r>
            <a:r>
              <a:rPr lang="en-US" sz="3200" dirty="0" smtClean="0"/>
              <a:t>.</a:t>
            </a:r>
          </a:p>
          <a:p>
            <a:pPr lvl="0"/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b="1" u="sng" dirty="0">
                <a:solidFill>
                  <a:srgbClr val="FFFF00"/>
                </a:solidFill>
              </a:rPr>
              <a:t>**Lunch: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Please remain downstairs for lunch in the commons and go upstairs only 5 minutes before your class. 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Please </a:t>
            </a:r>
            <a:r>
              <a:rPr lang="en-US" sz="3000" b="1" dirty="0">
                <a:solidFill>
                  <a:srgbClr val="FFFF00"/>
                </a:solidFill>
              </a:rPr>
              <a:t>do not stand outside of a class that is in session during lunch to talk.  Move to another location</a:t>
            </a:r>
            <a:r>
              <a:rPr lang="en-US" sz="3000" b="1" dirty="0" smtClean="0">
                <a:solidFill>
                  <a:srgbClr val="FFFF00"/>
                </a:solidFill>
              </a:rPr>
              <a:t>.</a:t>
            </a:r>
          </a:p>
          <a:p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1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erlin Sans FB Demi" panose="020E0802020502020306" pitchFamily="34" charset="0"/>
              </a:rPr>
              <a:t>Now onto Final Exams…</a:t>
            </a:r>
            <a:endParaRPr lang="en-US" sz="4000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 smtClean="0"/>
              <a:t>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92006" y="2260740"/>
            <a:ext cx="3547533" cy="3600311"/>
          </a:xfrm>
        </p:spPr>
        <p:txBody>
          <a:bodyPr/>
          <a:lstStyle/>
          <a:p>
            <a:r>
              <a:rPr lang="en-US" sz="3200" dirty="0" smtClean="0"/>
              <a:t>Final Exam Schedule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55633" y="0"/>
            <a:ext cx="7541259" cy="666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January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21st: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1st Period 7:35-9:08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2nd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9:18-10:51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3rd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1st Lunch: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11:01-11:31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Class: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11:41-1:14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i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first floor </a:t>
            </a:r>
            <a:r>
              <a:rPr lang="en-US" sz="2000" i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 except </a:t>
            </a:r>
            <a:r>
              <a:rPr lang="en-US" sz="2000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1800’s and 1900’s </a:t>
            </a:r>
            <a:r>
              <a:rPr lang="en-US" sz="2000" i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 </a:t>
            </a:r>
            <a:r>
              <a:rPr lang="en-US" sz="2000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lunch)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3rd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Class: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11:01-12:34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2nd Lunch: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12:44-1:14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(All second floor classes, + 1800’s and 1900’s eat second lunch)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4th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1:24-2:57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January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22nd: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1st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7:35-9:08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(Study Hall/Early Bird Exams)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9:18-10:51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6th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1st Lunch: 11:01-11:31 Class: 11:41-1:14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(All second floor classes, + 1800’s and 1900’s eat second lunch)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6th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Class: 11:01-12:34 2nd Lunch 12:44-1:14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(All second floor classes, + 1800’s and 1900’s eat second lunch)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7th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1:24-2:57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7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9400" y="800352"/>
            <a:ext cx="12128499" cy="970450"/>
          </a:xfrm>
        </p:spPr>
        <p:txBody>
          <a:bodyPr/>
          <a:lstStyle/>
          <a:p>
            <a:r>
              <a:rPr lang="en-US" sz="3300" dirty="0"/>
              <a:t>Final exams come in many forms. 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Teachers </a:t>
            </a:r>
            <a:r>
              <a:rPr lang="en-US" sz="3300" dirty="0"/>
              <a:t>will explain the format for their particular </a:t>
            </a:r>
            <a:r>
              <a:rPr lang="en-US" sz="3300" dirty="0" smtClean="0"/>
              <a:t>exam</a:t>
            </a:r>
            <a:r>
              <a:rPr lang="en-US" sz="3300" dirty="0"/>
              <a:t>.  </a:t>
            </a:r>
            <a:r>
              <a:rPr lang="en-US" sz="3500" dirty="0" smtClean="0"/>
              <a:t>		   </a:t>
            </a:r>
            <a:r>
              <a:rPr lang="en-US" sz="2500" dirty="0" smtClean="0"/>
              <a:t>Examples </a:t>
            </a:r>
            <a:r>
              <a:rPr lang="en-US" sz="2500" dirty="0"/>
              <a:t>include: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" y="2032001"/>
            <a:ext cx="11798299" cy="5344160"/>
          </a:xfrm>
        </p:spPr>
        <p:txBody>
          <a:bodyPr>
            <a:normAutofit/>
          </a:bodyPr>
          <a:lstStyle/>
          <a:p>
            <a:pPr lvl="1"/>
            <a:r>
              <a:rPr lang="en-US" sz="3300" b="1" u="sng" dirty="0" smtClean="0"/>
              <a:t>Cumulative final exams</a:t>
            </a:r>
            <a:r>
              <a:rPr lang="en-US" sz="3300" dirty="0" smtClean="0"/>
              <a:t>: </a:t>
            </a:r>
          </a:p>
          <a:p>
            <a:pPr lvl="2"/>
            <a:r>
              <a:rPr lang="en-US" sz="2500" dirty="0" smtClean="0"/>
              <a:t> tend to be made of the primary learning targets you’ve been covering this semester.</a:t>
            </a:r>
          </a:p>
          <a:p>
            <a:pPr lvl="2"/>
            <a:r>
              <a:rPr lang="en-US" sz="2500" dirty="0" smtClean="0"/>
              <a:t> usually covers material from the </a:t>
            </a:r>
            <a:r>
              <a:rPr lang="en-US" sz="2500" b="1" dirty="0" smtClean="0">
                <a:solidFill>
                  <a:srgbClr val="FFC000"/>
                </a:solidFill>
              </a:rPr>
              <a:t>ENTIRE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smtClean="0"/>
              <a:t>semester.  </a:t>
            </a:r>
          </a:p>
          <a:p>
            <a:pPr lvl="2"/>
            <a:r>
              <a:rPr lang="en-US" sz="25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may be in oral or written form, project, performance, or lab based.  </a:t>
            </a:r>
            <a:r>
              <a:rPr lang="en-US" sz="2500" dirty="0" smtClean="0"/>
              <a:t>Teachers will often provide review packet/questions that help students review, which help students narrow down the amount of material they should know. </a:t>
            </a:r>
          </a:p>
          <a:p>
            <a:pPr lvl="2"/>
            <a:r>
              <a:rPr lang="en-US" sz="2500" b="1" dirty="0" smtClean="0">
                <a:solidFill>
                  <a:srgbClr val="FFC000"/>
                </a:solidFill>
              </a:rPr>
              <a:t>CANNOT be retaken </a:t>
            </a:r>
            <a:r>
              <a:rPr lang="en-US" sz="2500" i="1" u="sng" dirty="0" smtClean="0">
                <a:solidFill>
                  <a:srgbClr val="FFC000"/>
                </a:solidFill>
              </a:rPr>
              <a:t>unless</a:t>
            </a:r>
            <a:r>
              <a:rPr lang="en-US" sz="2500" dirty="0" smtClean="0">
                <a:solidFill>
                  <a:srgbClr val="FFC000"/>
                </a:solidFill>
              </a:rPr>
              <a:t> the exam includes material that  has never been previously tested.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9400" y="800352"/>
            <a:ext cx="12128499" cy="970450"/>
          </a:xfrm>
        </p:spPr>
        <p:txBody>
          <a:bodyPr/>
          <a:lstStyle/>
          <a:p>
            <a:r>
              <a:rPr lang="en-US" sz="3300" dirty="0"/>
              <a:t>Final exams come in many forms. 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Teachers </a:t>
            </a:r>
            <a:r>
              <a:rPr lang="en-US" sz="3300" dirty="0"/>
              <a:t>will explain the format for their particular </a:t>
            </a:r>
            <a:r>
              <a:rPr lang="en-US" sz="3300" dirty="0" smtClean="0"/>
              <a:t>exam</a:t>
            </a:r>
            <a:r>
              <a:rPr lang="en-US" sz="3300" dirty="0"/>
              <a:t>.  </a:t>
            </a:r>
            <a:r>
              <a:rPr lang="en-US" sz="3500" dirty="0" smtClean="0"/>
              <a:t>		   </a:t>
            </a:r>
            <a:r>
              <a:rPr lang="en-US" sz="2500" dirty="0" smtClean="0"/>
              <a:t>Examples </a:t>
            </a:r>
            <a:r>
              <a:rPr lang="en-US" sz="2500" dirty="0"/>
              <a:t>include: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" y="2032001"/>
            <a:ext cx="11798299" cy="534416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600" b="1" u="sng" dirty="0"/>
              <a:t>Unit Exams</a:t>
            </a:r>
            <a:r>
              <a:rPr lang="en-US" sz="3600" dirty="0"/>
              <a:t>: </a:t>
            </a:r>
          </a:p>
          <a:p>
            <a:pPr lvl="2"/>
            <a:r>
              <a:rPr lang="en-US" sz="2500" dirty="0" smtClean="0"/>
              <a:t> similar </a:t>
            </a:r>
            <a:r>
              <a:rPr lang="en-US" sz="2500" dirty="0"/>
              <a:t>in nature to your other unit tests. </a:t>
            </a:r>
          </a:p>
          <a:p>
            <a:pPr lvl="2"/>
            <a:r>
              <a:rPr lang="en-US" sz="2500" dirty="0"/>
              <a:t> </a:t>
            </a:r>
            <a:r>
              <a:rPr lang="en-US" sz="2500" dirty="0" smtClean="0"/>
              <a:t>often </a:t>
            </a:r>
            <a:r>
              <a:rPr lang="en-US" sz="2500" dirty="0"/>
              <a:t>covers new material that has not been previously tested.  </a:t>
            </a:r>
          </a:p>
          <a:p>
            <a:pPr lvl="2"/>
            <a:r>
              <a:rPr lang="en-US" sz="2500" dirty="0"/>
              <a:t>This type of exam would allow for retakes. </a:t>
            </a:r>
          </a:p>
          <a:p>
            <a:pPr lvl="2"/>
            <a:endParaRPr lang="en-US" sz="3600" dirty="0"/>
          </a:p>
          <a:p>
            <a:pPr lvl="1"/>
            <a:r>
              <a:rPr lang="en-US" sz="3600" b="1" u="sng" dirty="0"/>
              <a:t>Benchmark exams</a:t>
            </a:r>
            <a:r>
              <a:rPr lang="en-US" sz="3600" dirty="0"/>
              <a:t>:  </a:t>
            </a:r>
            <a:endParaRPr lang="en-US" sz="3600" dirty="0" smtClean="0"/>
          </a:p>
          <a:p>
            <a:pPr lvl="2"/>
            <a:r>
              <a:rPr lang="en-US" sz="2500" dirty="0" smtClean="0"/>
              <a:t> Used to </a:t>
            </a:r>
            <a:r>
              <a:rPr lang="en-US" sz="2500" dirty="0"/>
              <a:t>determine how you are progressing on the learning targets in your class </a:t>
            </a:r>
            <a:endParaRPr lang="en-US" sz="2500" dirty="0" smtClean="0"/>
          </a:p>
          <a:p>
            <a:pPr lvl="2"/>
            <a:r>
              <a:rPr lang="en-US" sz="2500" dirty="0" smtClean="0"/>
              <a:t> Provides information that your </a:t>
            </a:r>
            <a:r>
              <a:rPr lang="en-US" sz="2500" dirty="0" err="1" smtClean="0"/>
              <a:t>techer</a:t>
            </a:r>
            <a:r>
              <a:rPr lang="en-US" sz="2500" dirty="0" smtClean="0"/>
              <a:t> can </a:t>
            </a:r>
            <a:r>
              <a:rPr lang="en-US" sz="2500" dirty="0"/>
              <a:t>use to modify/enhance instruction. </a:t>
            </a:r>
          </a:p>
          <a:p>
            <a:pPr marL="914400" lvl="2" indent="0">
              <a:buNone/>
            </a:pPr>
            <a:r>
              <a:rPr lang="en-US" sz="2500" dirty="0"/>
              <a:t/>
            </a:r>
            <a:br>
              <a:rPr lang="en-US" sz="2500" dirty="0"/>
            </a:br>
            <a:endParaRPr lang="en-US" sz="2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4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47952"/>
            <a:ext cx="10571998" cy="970450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Teachers will explain how their final exams impact your semester grade…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18402"/>
            <a:ext cx="12192000" cy="6309360"/>
          </a:xfrm>
        </p:spPr>
        <p:txBody>
          <a:bodyPr>
            <a:normAutofit/>
          </a:bodyPr>
          <a:lstStyle/>
          <a:p>
            <a:pPr lvl="1"/>
            <a:r>
              <a:rPr lang="en-US" sz="2000" b="1" dirty="0" smtClean="0"/>
              <a:t>This info may also be listed on the course expectation forms from the beginning of the year</a:t>
            </a:r>
          </a:p>
          <a:p>
            <a:pPr lvl="1"/>
            <a:r>
              <a:rPr lang="en-US" sz="2000" b="1" dirty="0" smtClean="0"/>
              <a:t>According to the school handbook:  Final exams can count for up to 20% of your overall semester grade. </a:t>
            </a:r>
          </a:p>
          <a:p>
            <a:pPr lvl="2"/>
            <a:r>
              <a:rPr lang="en-US" sz="2000" b="1" dirty="0" smtClean="0">
                <a:solidFill>
                  <a:srgbClr val="FFC000"/>
                </a:solidFill>
              </a:rPr>
              <a:t>Teachers can choose to count your current semester grade and up to 20% for your final </a:t>
            </a:r>
            <a:r>
              <a:rPr lang="en-US" sz="2000" dirty="0" smtClean="0"/>
              <a:t>(or </a:t>
            </a:r>
            <a:r>
              <a:rPr lang="en-US" sz="2000" dirty="0"/>
              <a:t>any percent combinations that total 100</a:t>
            </a:r>
            <a:r>
              <a:rPr lang="en-US" sz="2000" dirty="0" smtClean="0"/>
              <a:t>%). Staff can also choose to count your quarter one grade,  your quarter two grade, and your final as separate percentages.  </a:t>
            </a:r>
            <a:endParaRPr lang="en-US" sz="2000" dirty="0"/>
          </a:p>
          <a:p>
            <a:pPr lvl="2"/>
            <a:r>
              <a:rPr lang="en-US" sz="2000" b="1" dirty="0" smtClean="0">
                <a:solidFill>
                  <a:srgbClr val="FFC000"/>
                </a:solidFill>
              </a:rPr>
              <a:t>Teachers can also just enter your final exam as a unit test.  </a:t>
            </a:r>
            <a:r>
              <a:rPr lang="en-US" sz="2000" dirty="0" smtClean="0"/>
              <a:t>If they choose this option, your unit exam will be included in your overall semester or quarter grade.</a:t>
            </a:r>
          </a:p>
          <a:p>
            <a:pPr lvl="2"/>
            <a:r>
              <a:rPr lang="en-US" sz="2000" b="1" smtClean="0">
                <a:solidFill>
                  <a:srgbClr val="FFC000"/>
                </a:solidFill>
              </a:rPr>
              <a:t>Teachers </a:t>
            </a:r>
            <a:r>
              <a:rPr lang="en-US" sz="2000" b="1" dirty="0" smtClean="0">
                <a:solidFill>
                  <a:srgbClr val="FFC000"/>
                </a:solidFill>
              </a:rPr>
              <a:t>can choose to record your final semester grade as benchmark grade</a:t>
            </a:r>
            <a:r>
              <a:rPr lang="en-US" sz="2000" dirty="0" smtClean="0"/>
              <a:t>, but the score will not count as part of your overall semester grade.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1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1149</TotalTime>
  <Words>1181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Berlin Sans FB Demi</vt:lpstr>
      <vt:lpstr>Calibri</vt:lpstr>
      <vt:lpstr>Century Gothic</vt:lpstr>
      <vt:lpstr>Georgia</vt:lpstr>
      <vt:lpstr>Tahoma</vt:lpstr>
      <vt:lpstr>Times New Roman</vt:lpstr>
      <vt:lpstr>Wingdings 2</vt:lpstr>
      <vt:lpstr>Quotable</vt:lpstr>
      <vt:lpstr>SOAR Expectations</vt:lpstr>
      <vt:lpstr>The tardy policy revisited:</vt:lpstr>
      <vt:lpstr>How do you avoid being tardy?</vt:lpstr>
      <vt:lpstr>             Suggestions from seniors…</vt:lpstr>
      <vt:lpstr>Suggestions from seniors…</vt:lpstr>
      <vt:lpstr>Now onto Final Exams…</vt:lpstr>
      <vt:lpstr>Final exams come in many forms.   Teachers will explain the format for their particular exam.       Examples include:</vt:lpstr>
      <vt:lpstr>Final exams come in many forms.   Teachers will explain the format for their particular exam.       Examples include:</vt:lpstr>
      <vt:lpstr>Teachers will explain how their final exams impact your semester grade…</vt:lpstr>
      <vt:lpstr>Your semester report card is mailed home. </vt:lpstr>
      <vt:lpstr>Your semester grades and your high school transcript…</vt:lpstr>
      <vt:lpstr>New graduation credit requirements for the freshmen:  23.5 credits</vt:lpstr>
      <vt:lpstr>Earning postsecondary credits as a 10th grade student</vt:lpstr>
      <vt:lpstr>Earning postsecondary credits as a 10th grade student</vt:lpstr>
      <vt:lpstr>Earning postsecondary credits as a 10th grade student</vt:lpstr>
    </vt:vector>
  </TitlesOfParts>
  <Company>Eau Claire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Peterson, Amy</dc:creator>
  <cp:lastModifiedBy>Lange, Christine</cp:lastModifiedBy>
  <cp:revision>103</cp:revision>
  <dcterms:created xsi:type="dcterms:W3CDTF">2013-12-04T14:07:01Z</dcterms:created>
  <dcterms:modified xsi:type="dcterms:W3CDTF">2015-11-16T21:40:40Z</dcterms:modified>
</cp:coreProperties>
</file>