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6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A74C56-3209-4DC8-9848-217A79315187}"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01295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A74C56-3209-4DC8-9848-217A79315187}"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2608119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A74C56-3209-4DC8-9848-217A79315187}"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C4C6A7-4F81-4EAB-9683-DE23682E803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3887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3850589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C4C6A7-4F81-4EAB-9683-DE23682E803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0338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1638961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74C56-3209-4DC8-9848-217A79315187}"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30729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74C56-3209-4DC8-9848-217A79315187}"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323719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74C56-3209-4DC8-9848-217A79315187}"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2028884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A74C56-3209-4DC8-9848-217A79315187}" type="datetimeFigureOut">
              <a:rPr lang="en-US" smtClean="0"/>
              <a:t>8/9/2018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23228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A74C56-3209-4DC8-9848-217A79315187}"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29451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A74C56-3209-4DC8-9848-217A79315187}" type="datetimeFigureOut">
              <a:rPr lang="en-US" smtClean="0"/>
              <a:t>8/9/2018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199060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A74C56-3209-4DC8-9848-217A79315187}" type="datetimeFigureOut">
              <a:rPr lang="en-US" smtClean="0"/>
              <a:t>8/9/2018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8863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74C56-3209-4DC8-9848-217A79315187}" type="datetimeFigureOut">
              <a:rPr lang="en-US" smtClean="0"/>
              <a:t>8/9/2018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124059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96898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EA74C56-3209-4DC8-9848-217A79315187}" type="datetimeFigureOut">
              <a:rPr lang="en-US" smtClean="0"/>
              <a:t>8/9/2018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C4C6A7-4F81-4EAB-9683-DE23682E8035}" type="slidenum">
              <a:rPr lang="en-US" smtClean="0"/>
              <a:t>‹#›</a:t>
            </a:fld>
            <a:endParaRPr lang="en-US"/>
          </a:p>
        </p:txBody>
      </p:sp>
    </p:spTree>
    <p:extLst>
      <p:ext uri="{BB962C8B-B14F-4D97-AF65-F5344CB8AC3E}">
        <p14:creationId xmlns:p14="http://schemas.microsoft.com/office/powerpoint/2010/main" val="428713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EA74C56-3209-4DC8-9848-217A79315187}" type="datetimeFigureOut">
              <a:rPr lang="en-US" smtClean="0"/>
              <a:t>8/9/2018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C4C6A7-4F81-4EAB-9683-DE23682E8035}" type="slidenum">
              <a:rPr lang="en-US" smtClean="0"/>
              <a:t>‹#›</a:t>
            </a:fld>
            <a:endParaRPr lang="en-US"/>
          </a:p>
        </p:txBody>
      </p:sp>
    </p:spTree>
    <p:extLst>
      <p:ext uri="{BB962C8B-B14F-4D97-AF65-F5344CB8AC3E}">
        <p14:creationId xmlns:p14="http://schemas.microsoft.com/office/powerpoint/2010/main" val="2527480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DF54C-F0C0-4B72-9DBC-B3D8AD7E4361}"/>
              </a:ext>
            </a:extLst>
          </p:cNvPr>
          <p:cNvSpPr>
            <a:spLocks noGrp="1"/>
          </p:cNvSpPr>
          <p:nvPr>
            <p:ph type="ctrTitle"/>
          </p:nvPr>
        </p:nvSpPr>
        <p:spPr>
          <a:xfrm>
            <a:off x="2589213" y="3187698"/>
            <a:ext cx="8915399" cy="2262781"/>
          </a:xfrm>
        </p:spPr>
        <p:txBody>
          <a:bodyPr/>
          <a:lstStyle/>
          <a:p>
            <a:r>
              <a:rPr lang="en-US" dirty="0"/>
              <a:t>SOAR Expectations</a:t>
            </a:r>
          </a:p>
        </p:txBody>
      </p:sp>
      <p:sp>
        <p:nvSpPr>
          <p:cNvPr id="3" name="Subtitle 2">
            <a:extLst>
              <a:ext uri="{FF2B5EF4-FFF2-40B4-BE49-F238E27FC236}">
                <a16:creationId xmlns:a16="http://schemas.microsoft.com/office/drawing/2014/main" id="{2A779417-A7BF-49AD-BB47-64A94DE66215}"/>
              </a:ext>
            </a:extLst>
          </p:cNvPr>
          <p:cNvSpPr>
            <a:spLocks noGrp="1"/>
          </p:cNvSpPr>
          <p:nvPr>
            <p:ph type="subTitle" idx="1"/>
          </p:nvPr>
        </p:nvSpPr>
        <p:spPr>
          <a:xfrm>
            <a:off x="2589213" y="5450479"/>
            <a:ext cx="8915399" cy="1126283"/>
          </a:xfrm>
        </p:spPr>
        <p:txBody>
          <a:bodyPr>
            <a:normAutofit/>
          </a:bodyPr>
          <a:lstStyle/>
          <a:p>
            <a:r>
              <a:rPr lang="en-US" sz="3200" dirty="0"/>
              <a:t>Office Procedures</a:t>
            </a:r>
          </a:p>
        </p:txBody>
      </p:sp>
      <p:pic>
        <p:nvPicPr>
          <p:cNvPr id="1028" name="Picture 4" descr="Image result for being great quotes">
            <a:extLst>
              <a:ext uri="{FF2B5EF4-FFF2-40B4-BE49-F238E27FC236}">
                <a16:creationId xmlns:a16="http://schemas.microsoft.com/office/drawing/2014/main" id="{CB878AA1-2977-4988-8FCF-91553FD2EF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4600" y="254000"/>
            <a:ext cx="4178300" cy="417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523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25A8-5FE9-4CF8-B3A1-A4D7A7CF182B}"/>
              </a:ext>
            </a:extLst>
          </p:cNvPr>
          <p:cNvSpPr>
            <a:spLocks noGrp="1"/>
          </p:cNvSpPr>
          <p:nvPr>
            <p:ph type="title"/>
          </p:nvPr>
        </p:nvSpPr>
        <p:spPr>
          <a:xfrm>
            <a:off x="2592925" y="624110"/>
            <a:ext cx="8911687" cy="5662390"/>
          </a:xfrm>
        </p:spPr>
        <p:txBody>
          <a:bodyPr>
            <a:normAutofit fontScale="90000"/>
          </a:bodyPr>
          <a:lstStyle/>
          <a:p>
            <a:r>
              <a:rPr lang="en-US" u="sng" dirty="0"/>
              <a:t>SOAR Connection</a:t>
            </a:r>
            <a:br>
              <a:rPr lang="en-US" dirty="0"/>
            </a:br>
            <a:br>
              <a:rPr lang="en-US" dirty="0"/>
            </a:br>
            <a:r>
              <a:rPr lang="en-US" dirty="0"/>
              <a:t>Knowing which office staff can help you is:</a:t>
            </a:r>
            <a:br>
              <a:rPr lang="en-US" dirty="0"/>
            </a:br>
            <a:br>
              <a:rPr lang="en-US" dirty="0"/>
            </a:br>
            <a:br>
              <a:rPr lang="en-US" dirty="0"/>
            </a:br>
            <a:br>
              <a:rPr lang="en-US" dirty="0"/>
            </a:br>
            <a:br>
              <a:rPr lang="en-US" dirty="0"/>
            </a:br>
            <a:br>
              <a:rPr lang="en-US" dirty="0"/>
            </a:br>
            <a:r>
              <a:rPr lang="en-US" dirty="0"/>
              <a:t>CHOICE!</a:t>
            </a:r>
            <a:br>
              <a:rPr lang="en-US" dirty="0"/>
            </a:br>
            <a:br>
              <a:rPr lang="en-US" dirty="0"/>
            </a:br>
            <a:r>
              <a:rPr lang="en-US" dirty="0"/>
              <a:t>Verify this claim with a neighbor. </a:t>
            </a:r>
          </a:p>
        </p:txBody>
      </p:sp>
      <p:sp>
        <p:nvSpPr>
          <p:cNvPr id="3" name="Content Placeholder 2">
            <a:extLst>
              <a:ext uri="{FF2B5EF4-FFF2-40B4-BE49-F238E27FC236}">
                <a16:creationId xmlns:a16="http://schemas.microsoft.com/office/drawing/2014/main" id="{B91B2218-7D8A-47B9-9216-025FC244D50F}"/>
              </a:ext>
            </a:extLst>
          </p:cNvPr>
          <p:cNvSpPr>
            <a:spLocks noGrp="1"/>
          </p:cNvSpPr>
          <p:nvPr>
            <p:ph idx="1"/>
          </p:nvPr>
        </p:nvSpPr>
        <p:spPr>
          <a:xfrm>
            <a:off x="2589212" y="2463800"/>
            <a:ext cx="8915400" cy="1739900"/>
          </a:xfrm>
        </p:spPr>
        <p:txBody>
          <a:bodyPr>
            <a:normAutofit/>
          </a:bodyPr>
          <a:lstStyle/>
          <a:p>
            <a:r>
              <a:rPr lang="en-US" sz="2000" dirty="0"/>
              <a:t>SAFE</a:t>
            </a:r>
          </a:p>
          <a:p>
            <a:r>
              <a:rPr lang="en-US" sz="2000" dirty="0"/>
              <a:t>ORGANIZED</a:t>
            </a:r>
          </a:p>
          <a:p>
            <a:r>
              <a:rPr lang="en-US" sz="2000" dirty="0"/>
              <a:t>ACCOUNTABLE</a:t>
            </a:r>
          </a:p>
          <a:p>
            <a:r>
              <a:rPr lang="en-US" sz="2000" dirty="0"/>
              <a:t>RESPECTFUL</a:t>
            </a:r>
          </a:p>
        </p:txBody>
      </p:sp>
    </p:spTree>
    <p:extLst>
      <p:ext uri="{BB962C8B-B14F-4D97-AF65-F5344CB8AC3E}">
        <p14:creationId xmlns:p14="http://schemas.microsoft.com/office/powerpoint/2010/main" val="169680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E98A1-0064-4C5C-B4BC-B2988EB8E27D}"/>
              </a:ext>
            </a:extLst>
          </p:cNvPr>
          <p:cNvSpPr>
            <a:spLocks noGrp="1"/>
          </p:cNvSpPr>
          <p:nvPr>
            <p:ph type="title"/>
          </p:nvPr>
        </p:nvSpPr>
        <p:spPr/>
        <p:txBody>
          <a:bodyPr/>
          <a:lstStyle/>
          <a:p>
            <a:r>
              <a:rPr lang="en-US" dirty="0"/>
              <a:t>Office Procedures</a:t>
            </a:r>
          </a:p>
        </p:txBody>
      </p:sp>
      <p:sp>
        <p:nvSpPr>
          <p:cNvPr id="3" name="Content Placeholder 2">
            <a:extLst>
              <a:ext uri="{FF2B5EF4-FFF2-40B4-BE49-F238E27FC236}">
                <a16:creationId xmlns:a16="http://schemas.microsoft.com/office/drawing/2014/main" id="{7F9D68B6-03B4-43D9-BE61-B7EB9A0A82F4}"/>
              </a:ext>
            </a:extLst>
          </p:cNvPr>
          <p:cNvSpPr>
            <a:spLocks noGrp="1"/>
          </p:cNvSpPr>
          <p:nvPr>
            <p:ph idx="1"/>
          </p:nvPr>
        </p:nvSpPr>
        <p:spPr/>
        <p:txBody>
          <a:bodyPr/>
          <a:lstStyle/>
          <a:p>
            <a:pPr marL="0" lvl="0" indent="0" fontAlgn="base">
              <a:buNone/>
            </a:pPr>
            <a:r>
              <a:rPr lang="en-US" sz="2800" dirty="0"/>
              <a:t>SOAR Positive Behaviors for All Office Areas:</a:t>
            </a:r>
          </a:p>
          <a:p>
            <a:pPr lvl="1" fontAlgn="base"/>
            <a:r>
              <a:rPr lang="en-US" sz="2400" dirty="0"/>
              <a:t>Check in &amp; check out at the front desk.</a:t>
            </a:r>
          </a:p>
          <a:p>
            <a:pPr lvl="1" fontAlgn="base"/>
            <a:r>
              <a:rPr lang="en-US" sz="2400" dirty="0"/>
              <a:t>Be respectful and polite to office staff.</a:t>
            </a:r>
          </a:p>
          <a:p>
            <a:pPr lvl="1" fontAlgn="base"/>
            <a:r>
              <a:rPr lang="en-US" sz="2400" dirty="0"/>
              <a:t>Be patient and wait in line for your turn.</a:t>
            </a:r>
          </a:p>
          <a:p>
            <a:pPr lvl="1" fontAlgn="base"/>
            <a:r>
              <a:rPr lang="en-US" sz="2400" dirty="0"/>
              <a:t>Cell phone/technology use is allowed only between classes, before or after school, and with the permission of the office staff.</a:t>
            </a:r>
          </a:p>
        </p:txBody>
      </p:sp>
    </p:spTree>
    <p:extLst>
      <p:ext uri="{BB962C8B-B14F-4D97-AF65-F5344CB8AC3E}">
        <p14:creationId xmlns:p14="http://schemas.microsoft.com/office/powerpoint/2010/main" val="8156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C994E-83ED-4123-B393-4336C8FDB055}"/>
              </a:ext>
            </a:extLst>
          </p:cNvPr>
          <p:cNvSpPr>
            <a:spLocks noGrp="1"/>
          </p:cNvSpPr>
          <p:nvPr>
            <p:ph type="title"/>
          </p:nvPr>
        </p:nvSpPr>
        <p:spPr/>
        <p:txBody>
          <a:bodyPr/>
          <a:lstStyle/>
          <a:p>
            <a:r>
              <a:rPr lang="en-US" dirty="0"/>
              <a:t>Office Procedures</a:t>
            </a:r>
          </a:p>
        </p:txBody>
      </p:sp>
      <p:sp>
        <p:nvSpPr>
          <p:cNvPr id="3" name="Content Placeholder 2">
            <a:extLst>
              <a:ext uri="{FF2B5EF4-FFF2-40B4-BE49-F238E27FC236}">
                <a16:creationId xmlns:a16="http://schemas.microsoft.com/office/drawing/2014/main" id="{DECC6682-00DB-4F9D-80D1-6946FFA89DF8}"/>
              </a:ext>
            </a:extLst>
          </p:cNvPr>
          <p:cNvSpPr>
            <a:spLocks noGrp="1"/>
          </p:cNvSpPr>
          <p:nvPr>
            <p:ph idx="1"/>
          </p:nvPr>
        </p:nvSpPr>
        <p:spPr>
          <a:xfrm>
            <a:off x="2589212" y="1905001"/>
            <a:ext cx="8915400" cy="4760494"/>
          </a:xfrm>
        </p:spPr>
        <p:txBody>
          <a:bodyPr>
            <a:normAutofit fontScale="92500" lnSpcReduction="20000"/>
          </a:bodyPr>
          <a:lstStyle/>
          <a:p>
            <a:pPr lvl="1" fontAlgn="base"/>
            <a:endParaRPr lang="en-US" dirty="0"/>
          </a:p>
          <a:p>
            <a:pPr marL="0" lvl="0" indent="0" fontAlgn="base">
              <a:buNone/>
            </a:pPr>
            <a:r>
              <a:rPr lang="en-US" sz="2800" dirty="0"/>
              <a:t>SOAR Positive Attendance Office Behaviors</a:t>
            </a:r>
          </a:p>
          <a:p>
            <a:pPr marL="457200" lvl="1" indent="0">
              <a:buNone/>
            </a:pPr>
            <a:r>
              <a:rPr lang="en-US" sz="2400" dirty="0"/>
              <a:t>Ms. </a:t>
            </a:r>
            <a:r>
              <a:rPr lang="en-US" sz="2400" dirty="0" err="1"/>
              <a:t>Brott</a:t>
            </a:r>
            <a:r>
              <a:rPr lang="en-US" sz="2400" dirty="0"/>
              <a:t> and Ms. </a:t>
            </a:r>
            <a:r>
              <a:rPr lang="en-US" sz="2400" dirty="0" err="1"/>
              <a:t>MettlerKnepper</a:t>
            </a:r>
            <a:endParaRPr lang="en-US" sz="2400" dirty="0"/>
          </a:p>
          <a:p>
            <a:pPr lvl="1" fontAlgn="base"/>
            <a:r>
              <a:rPr lang="en-US" sz="2400" dirty="0"/>
              <a:t>Follow prearranged absence request procedures.</a:t>
            </a:r>
          </a:p>
          <a:p>
            <a:pPr lvl="1" fontAlgn="base"/>
            <a:r>
              <a:rPr lang="en-US" sz="2400" dirty="0"/>
              <a:t>Clear-up unexcused absences within 48 hours.</a:t>
            </a:r>
          </a:p>
          <a:p>
            <a:pPr lvl="1" fontAlgn="base"/>
            <a:r>
              <a:rPr lang="en-US" sz="2400" dirty="0"/>
              <a:t>Turn in signed parent notes for absences, appointments, etc.</a:t>
            </a:r>
          </a:p>
          <a:p>
            <a:pPr lvl="1" fontAlgn="base"/>
            <a:r>
              <a:rPr lang="en-US" sz="2400" dirty="0"/>
              <a:t>Handle all student parking matters outside of class time with Ms. Minch.</a:t>
            </a:r>
          </a:p>
          <a:p>
            <a:pPr lvl="1" fontAlgn="base"/>
            <a:r>
              <a:rPr lang="en-US" sz="2400" dirty="0"/>
              <a:t>Questions regarding student club accounts can be addressed by Ms. Wood.</a:t>
            </a:r>
          </a:p>
          <a:p>
            <a:pPr lvl="1" fontAlgn="base"/>
            <a:r>
              <a:rPr lang="en-US" sz="2400" dirty="0"/>
              <a:t>To make an appointment with an administrator, please see Ms. Hayden.</a:t>
            </a:r>
          </a:p>
          <a:p>
            <a:pPr lvl="1"/>
            <a:endParaRPr lang="en-US" dirty="0"/>
          </a:p>
        </p:txBody>
      </p:sp>
    </p:spTree>
    <p:extLst>
      <p:ext uri="{BB962C8B-B14F-4D97-AF65-F5344CB8AC3E}">
        <p14:creationId xmlns:p14="http://schemas.microsoft.com/office/powerpoint/2010/main" val="173424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BABEF-5992-490C-861E-D3760E929C66}"/>
              </a:ext>
            </a:extLst>
          </p:cNvPr>
          <p:cNvSpPr>
            <a:spLocks noGrp="1"/>
          </p:cNvSpPr>
          <p:nvPr>
            <p:ph type="title"/>
          </p:nvPr>
        </p:nvSpPr>
        <p:spPr/>
        <p:txBody>
          <a:bodyPr/>
          <a:lstStyle/>
          <a:p>
            <a:r>
              <a:rPr lang="en-US" dirty="0"/>
              <a:t>Office Procedures</a:t>
            </a:r>
          </a:p>
        </p:txBody>
      </p:sp>
      <p:sp>
        <p:nvSpPr>
          <p:cNvPr id="3" name="Content Placeholder 2">
            <a:extLst>
              <a:ext uri="{FF2B5EF4-FFF2-40B4-BE49-F238E27FC236}">
                <a16:creationId xmlns:a16="http://schemas.microsoft.com/office/drawing/2014/main" id="{CF2DD2D9-DF77-4D3E-9BE9-D039D9912514}"/>
              </a:ext>
            </a:extLst>
          </p:cNvPr>
          <p:cNvSpPr>
            <a:spLocks noGrp="1"/>
          </p:cNvSpPr>
          <p:nvPr>
            <p:ph idx="1"/>
          </p:nvPr>
        </p:nvSpPr>
        <p:spPr>
          <a:xfrm>
            <a:off x="2592925" y="1473199"/>
            <a:ext cx="8915400" cy="4122821"/>
          </a:xfrm>
        </p:spPr>
        <p:txBody>
          <a:bodyPr>
            <a:normAutofit lnSpcReduction="10000"/>
          </a:bodyPr>
          <a:lstStyle/>
          <a:p>
            <a:pPr lvl="0" fontAlgn="base"/>
            <a:r>
              <a:rPr lang="en-US" sz="2800" dirty="0"/>
              <a:t>SOAR Positive Student Services Office Behaviors:</a:t>
            </a:r>
          </a:p>
          <a:p>
            <a:pPr marL="457200" lvl="1" indent="0">
              <a:buNone/>
            </a:pPr>
            <a:r>
              <a:rPr lang="en-US" sz="2000" dirty="0"/>
              <a:t>Ms. </a:t>
            </a:r>
            <a:r>
              <a:rPr lang="en-US" sz="2000" dirty="0" err="1"/>
              <a:t>Roffers</a:t>
            </a:r>
            <a:endParaRPr lang="en-US" sz="2000" dirty="0"/>
          </a:p>
          <a:p>
            <a:pPr lvl="1" fontAlgn="base"/>
            <a:r>
              <a:rPr lang="en-US" sz="2000" dirty="0"/>
              <a:t>Make an appointment with your school counselor at the front desk of student services.</a:t>
            </a:r>
          </a:p>
          <a:p>
            <a:pPr marL="457200" lvl="1" indent="0" fontAlgn="base">
              <a:buNone/>
            </a:pPr>
            <a:endParaRPr lang="en-US" sz="2000" dirty="0"/>
          </a:p>
          <a:p>
            <a:pPr lvl="1" fontAlgn="base"/>
            <a:r>
              <a:rPr lang="en-US" sz="2000" dirty="0"/>
              <a:t>Be at your scheduled student services appointments on time.</a:t>
            </a:r>
          </a:p>
          <a:p>
            <a:pPr lvl="1" fontAlgn="base"/>
            <a:r>
              <a:rPr lang="en-US" sz="2000" dirty="0"/>
              <a:t>Drop-ins are appropriate only in emergency situations.</a:t>
            </a:r>
          </a:p>
          <a:p>
            <a:pPr lvl="1" fontAlgn="base"/>
            <a:r>
              <a:rPr lang="en-US" sz="2000" dirty="0"/>
              <a:t>Handle work permit matters outside of class time (have all needed items with you).</a:t>
            </a:r>
          </a:p>
          <a:p>
            <a:pPr lvl="1" fontAlgn="base"/>
            <a:r>
              <a:rPr lang="en-US" sz="2000" dirty="0"/>
              <a:t>Questions related to athletics can be addressed by Mr. </a:t>
            </a:r>
            <a:r>
              <a:rPr lang="en-US" sz="2000" dirty="0" err="1"/>
              <a:t>Redwine</a:t>
            </a:r>
            <a:r>
              <a:rPr lang="en-US" sz="2000" dirty="0"/>
              <a:t> in Student Services.</a:t>
            </a:r>
          </a:p>
          <a:p>
            <a:pPr marL="457200" lvl="1" indent="0">
              <a:buNone/>
            </a:pPr>
            <a:endParaRPr lang="en-US" dirty="0"/>
          </a:p>
          <a:p>
            <a:pPr lvl="1"/>
            <a:endParaRPr lang="en-US" dirty="0"/>
          </a:p>
        </p:txBody>
      </p:sp>
    </p:spTree>
    <p:extLst>
      <p:ext uri="{BB962C8B-B14F-4D97-AF65-F5344CB8AC3E}">
        <p14:creationId xmlns:p14="http://schemas.microsoft.com/office/powerpoint/2010/main" val="244874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C6FAE-4404-4B1E-94F8-430450A520CB}"/>
              </a:ext>
            </a:extLst>
          </p:cNvPr>
          <p:cNvSpPr>
            <a:spLocks noGrp="1"/>
          </p:cNvSpPr>
          <p:nvPr>
            <p:ph type="title"/>
          </p:nvPr>
        </p:nvSpPr>
        <p:spPr/>
        <p:txBody>
          <a:bodyPr/>
          <a:lstStyle/>
          <a:p>
            <a:r>
              <a:rPr lang="en-US" dirty="0"/>
              <a:t>Office Procedures</a:t>
            </a:r>
          </a:p>
        </p:txBody>
      </p:sp>
      <p:sp>
        <p:nvSpPr>
          <p:cNvPr id="3" name="Content Placeholder 2">
            <a:extLst>
              <a:ext uri="{FF2B5EF4-FFF2-40B4-BE49-F238E27FC236}">
                <a16:creationId xmlns:a16="http://schemas.microsoft.com/office/drawing/2014/main" id="{3FA81891-B99F-4451-BBB0-9354E10A23F7}"/>
              </a:ext>
            </a:extLst>
          </p:cNvPr>
          <p:cNvSpPr>
            <a:spLocks noGrp="1"/>
          </p:cNvSpPr>
          <p:nvPr>
            <p:ph idx="1"/>
          </p:nvPr>
        </p:nvSpPr>
        <p:spPr/>
        <p:txBody>
          <a:bodyPr/>
          <a:lstStyle/>
          <a:p>
            <a:pPr marL="0" indent="0">
              <a:buNone/>
            </a:pPr>
            <a:r>
              <a:rPr lang="en-US" sz="2800" dirty="0"/>
              <a:t>SOAR Positive Office Behaviors</a:t>
            </a:r>
          </a:p>
          <a:p>
            <a:pPr lvl="1"/>
            <a:r>
              <a:rPr lang="en-US" sz="2400" dirty="0"/>
              <a:t>Please see the registrar for locker information, immunization records, student records, report cards, transcripts, and diplomas.</a:t>
            </a:r>
          </a:p>
          <a:p>
            <a:pPr lvl="1"/>
            <a:r>
              <a:rPr lang="en-US" sz="2400" dirty="0"/>
              <a:t>Ms. </a:t>
            </a:r>
            <a:r>
              <a:rPr lang="en-US" sz="2400" dirty="0" err="1"/>
              <a:t>Rzepiejewski</a:t>
            </a:r>
            <a:r>
              <a:rPr lang="en-US" sz="2400" dirty="0"/>
              <a:t> (the window between Attendance and Student Services)</a:t>
            </a:r>
          </a:p>
          <a:p>
            <a:pPr lvl="1"/>
            <a:endParaRPr lang="en-US" dirty="0"/>
          </a:p>
          <a:p>
            <a:endParaRPr lang="en-US" dirty="0"/>
          </a:p>
        </p:txBody>
      </p:sp>
    </p:spTree>
    <p:extLst>
      <p:ext uri="{BB962C8B-B14F-4D97-AF65-F5344CB8AC3E}">
        <p14:creationId xmlns:p14="http://schemas.microsoft.com/office/powerpoint/2010/main" val="353884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D232-34CF-4E72-9BC3-F59144B4F948}"/>
              </a:ext>
            </a:extLst>
          </p:cNvPr>
          <p:cNvSpPr>
            <a:spLocks noGrp="1"/>
          </p:cNvSpPr>
          <p:nvPr>
            <p:ph type="title"/>
          </p:nvPr>
        </p:nvSpPr>
        <p:spPr>
          <a:xfrm>
            <a:off x="1725612" y="324755"/>
            <a:ext cx="8911687" cy="1280890"/>
          </a:xfrm>
        </p:spPr>
        <p:txBody>
          <a:bodyPr/>
          <a:lstStyle/>
          <a:p>
            <a:r>
              <a:rPr lang="en-US" u="sng" dirty="0"/>
              <a:t>SOAR Tip of the Day</a:t>
            </a:r>
          </a:p>
        </p:txBody>
      </p:sp>
      <p:sp>
        <p:nvSpPr>
          <p:cNvPr id="3" name="Content Placeholder 2">
            <a:extLst>
              <a:ext uri="{FF2B5EF4-FFF2-40B4-BE49-F238E27FC236}">
                <a16:creationId xmlns:a16="http://schemas.microsoft.com/office/drawing/2014/main" id="{60CCB67E-CAF1-4A6B-AB8A-9346ECD561B7}"/>
              </a:ext>
            </a:extLst>
          </p:cNvPr>
          <p:cNvSpPr>
            <a:spLocks noGrp="1"/>
          </p:cNvSpPr>
          <p:nvPr>
            <p:ph idx="1"/>
          </p:nvPr>
        </p:nvSpPr>
        <p:spPr>
          <a:xfrm>
            <a:off x="2093912" y="965200"/>
            <a:ext cx="9234488" cy="5600700"/>
          </a:xfrm>
        </p:spPr>
        <p:txBody>
          <a:bodyPr>
            <a:normAutofit lnSpcReduction="10000"/>
          </a:bodyPr>
          <a:lstStyle/>
          <a:p>
            <a:pPr marL="0" indent="0">
              <a:buNone/>
            </a:pPr>
            <a:r>
              <a:rPr lang="en-US" sz="3500" b="1" dirty="0"/>
              <a:t>Be Consistently Great</a:t>
            </a:r>
          </a:p>
          <a:p>
            <a:r>
              <a:rPr lang="en-US" sz="2400" dirty="0"/>
              <a:t>Be great every day.  Be great in the classroom, the school and the community.  Wherever we go and whatever we do, we will strive to be consistently great.  Not just sometimes, not just when we feel like it.  If you can do it great once, then you should be able to do it great every time.  Great doesn’t mean you understand everything right away or that you are perfect.  Great means you put forth full effort to achieve full potential. </a:t>
            </a:r>
          </a:p>
          <a:p>
            <a:pPr marL="0" indent="0">
              <a:spcBef>
                <a:spcPct val="0"/>
              </a:spcBef>
              <a:buNone/>
            </a:pPr>
            <a:endParaRPr lang="en-US" sz="3600" dirty="0">
              <a:solidFill>
                <a:schemeClr val="tx1">
                  <a:lumMod val="85000"/>
                  <a:lumOff val="15000"/>
                </a:schemeClr>
              </a:solidFill>
              <a:latin typeface="+mj-lt"/>
              <a:ea typeface="+mj-ea"/>
              <a:cs typeface="+mj-cs"/>
            </a:endParaRPr>
          </a:p>
          <a:p>
            <a:pPr marL="0" indent="0">
              <a:spcBef>
                <a:spcPct val="0"/>
              </a:spcBef>
              <a:buNone/>
            </a:pPr>
            <a:r>
              <a:rPr lang="en-US" sz="3200" dirty="0">
                <a:solidFill>
                  <a:schemeClr val="tx1">
                    <a:lumMod val="85000"/>
                    <a:lumOff val="15000"/>
                  </a:schemeClr>
                </a:solidFill>
                <a:latin typeface="+mj-lt"/>
                <a:ea typeface="+mj-ea"/>
                <a:cs typeface="+mj-cs"/>
              </a:rPr>
              <a:t>SOAR Goals for the day (and every day </a:t>
            </a:r>
            <a:r>
              <a:rPr lang="en-US" sz="3200" dirty="0">
                <a:solidFill>
                  <a:schemeClr val="tx1">
                    <a:lumMod val="85000"/>
                    <a:lumOff val="15000"/>
                  </a:schemeClr>
                </a:solidFill>
                <a:latin typeface="+mj-lt"/>
                <a:ea typeface="+mj-ea"/>
                <a:cs typeface="+mj-cs"/>
                <a:sym typeface="Wingdings" panose="05000000000000000000" pitchFamily="2" charset="2"/>
              </a:rPr>
              <a:t>)</a:t>
            </a:r>
            <a:r>
              <a:rPr lang="en-US" sz="3200" dirty="0">
                <a:solidFill>
                  <a:schemeClr val="tx1">
                    <a:lumMod val="85000"/>
                    <a:lumOff val="15000"/>
                  </a:schemeClr>
                </a:solidFill>
                <a:latin typeface="+mj-lt"/>
                <a:ea typeface="+mj-ea"/>
                <a:cs typeface="+mj-cs"/>
              </a:rPr>
              <a:t>:</a:t>
            </a:r>
          </a:p>
          <a:p>
            <a:pPr>
              <a:buAutoNum type="arabicParenR"/>
            </a:pPr>
            <a:r>
              <a:rPr lang="en-US" sz="2400" dirty="0"/>
              <a:t>Fully engage in a complete class period.</a:t>
            </a:r>
          </a:p>
          <a:p>
            <a:pPr>
              <a:buAutoNum type="arabicParenR"/>
            </a:pPr>
            <a:r>
              <a:rPr lang="en-US" sz="2400" dirty="0"/>
              <a:t>Ask a question in class that will further your learning.</a:t>
            </a:r>
          </a:p>
          <a:p>
            <a:endParaRPr lang="en-US" dirty="0"/>
          </a:p>
        </p:txBody>
      </p:sp>
    </p:spTree>
    <p:extLst>
      <p:ext uri="{BB962C8B-B14F-4D97-AF65-F5344CB8AC3E}">
        <p14:creationId xmlns:p14="http://schemas.microsoft.com/office/powerpoint/2010/main" val="28037239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TotalTime>
  <Words>398</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Wingdings</vt:lpstr>
      <vt:lpstr>Wingdings 3</vt:lpstr>
      <vt:lpstr>Wisp</vt:lpstr>
      <vt:lpstr>SOAR Expectations</vt:lpstr>
      <vt:lpstr>SOAR Connection  Knowing which office staff can help you is:      CHOICE!  Verify this claim with a neighbor. </vt:lpstr>
      <vt:lpstr>Office Procedures</vt:lpstr>
      <vt:lpstr>Office Procedures</vt:lpstr>
      <vt:lpstr>Office Procedures</vt:lpstr>
      <vt:lpstr>Office Procedures</vt:lpstr>
      <vt:lpstr>SOAR Tip of the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Olson, Derek</dc:creator>
  <cp:lastModifiedBy>Olson, Derek</cp:lastModifiedBy>
  <cp:revision>12</cp:revision>
  <dcterms:created xsi:type="dcterms:W3CDTF">2017-08-22T17:18:25Z</dcterms:created>
  <dcterms:modified xsi:type="dcterms:W3CDTF">2018-08-09T15:07:43Z</dcterms:modified>
</cp:coreProperties>
</file>