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82" r:id="rId11"/>
    <p:sldId id="270" r:id="rId12"/>
    <p:sldId id="272" r:id="rId13"/>
    <p:sldId id="271" r:id="rId14"/>
    <p:sldId id="273" r:id="rId15"/>
    <p:sldId id="276" r:id="rId16"/>
    <p:sldId id="275" r:id="rId17"/>
    <p:sldId id="277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\\mhs00\deptshare\MHSStaff\PBIS\Videos\hallways%2024p.wm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z_Xm2VD7I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Welcome to homeroom!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775" y="2616199"/>
            <a:ext cx="5125770" cy="402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Transcripted Credits with Chippewa Valley Technical College (CVTC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63800"/>
            <a:ext cx="10795000" cy="3416300"/>
          </a:xfrm>
        </p:spPr>
        <p:txBody>
          <a:bodyPr/>
          <a:lstStyle/>
          <a:p>
            <a:r>
              <a:rPr lang="en-US" b="1" dirty="0"/>
              <a:t>Transcripted Credits with Chippewa Valley Technical College (CVTC) through Youth Options </a:t>
            </a:r>
            <a:r>
              <a:rPr lang="en-US" dirty="0" smtClean="0"/>
              <a:t> These </a:t>
            </a:r>
            <a:r>
              <a:rPr lang="en-US" dirty="0"/>
              <a:t>are actual CVTC courses taught by ECASD staff at Memorial High School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Students must sign up for the class and will also register with CVTC at the start of the semester to receive transcripted credit.  There is </a:t>
            </a:r>
            <a:r>
              <a:rPr lang="en-US" b="1" dirty="0"/>
              <a:t>no cost </a:t>
            </a:r>
            <a:r>
              <a:rPr lang="en-US" dirty="0"/>
              <a:t>to the student.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73758"/>
              </p:ext>
            </p:extLst>
          </p:nvPr>
        </p:nvGraphicFramePr>
        <p:xfrm>
          <a:off x="1320799" y="3708400"/>
          <a:ext cx="8595568" cy="31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892"/>
                <a:gridCol w="1851410"/>
                <a:gridCol w="2883096"/>
                <a:gridCol w="1712170"/>
              </a:tblGrid>
              <a:tr h="597364">
                <a:tc>
                  <a:txBody>
                    <a:bodyPr/>
                    <a:lstStyle/>
                    <a:p>
                      <a:r>
                        <a:rPr lang="en-US" dirty="0" smtClean="0"/>
                        <a:t>ECASD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ECASD 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CVTC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CVTC credits</a:t>
                      </a:r>
                      <a:endParaRPr lang="en-US" dirty="0"/>
                    </a:p>
                  </a:txBody>
                  <a:tcPr/>
                </a:tc>
              </a:tr>
              <a:tr h="4168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Accounting III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Accounting 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</a:tr>
              <a:tr h="65090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Microsoft Office</a:t>
                      </a:r>
                      <a:r>
                        <a:rPr lang="en-US" sz="1600" b="1" baseline="0" dirty="0" smtClean="0"/>
                        <a:t> Suite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Microsoft Office</a:t>
                      </a:r>
                      <a:r>
                        <a:rPr lang="en-US" sz="1600" b="1" baseline="0" dirty="0" smtClean="0"/>
                        <a:t> Suite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</a:tr>
              <a:tr h="4168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Entrepreneurship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Introduction to Business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/>
                </a:tc>
              </a:tr>
              <a:tr h="4168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Biotechnology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Nano Cell Biology 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/>
                </a:tc>
              </a:tr>
              <a:tr h="65090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Personal</a:t>
                      </a:r>
                      <a:r>
                        <a:rPr lang="en-US" sz="1600" b="1" baseline="0" dirty="0" smtClean="0"/>
                        <a:t> Finance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Financial Planning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2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54" y="668867"/>
            <a:ext cx="8761413" cy="1024466"/>
          </a:xfrm>
        </p:spPr>
        <p:txBody>
          <a:bodyPr/>
          <a:lstStyle/>
          <a:p>
            <a:r>
              <a:rPr lang="en-US" b="1" dirty="0"/>
              <a:t>Transcripted Credits with Chippewa Valley Technical College (</a:t>
            </a:r>
            <a:r>
              <a:rPr lang="en-US" b="1" dirty="0" smtClean="0"/>
              <a:t>CVTC)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19446" cy="4254500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US" sz="2500" b="1" dirty="0" smtClean="0"/>
              <a:t>Course </a:t>
            </a:r>
            <a:r>
              <a:rPr lang="en-US" sz="2500" b="1" dirty="0"/>
              <a:t>credits are transferable to both 2 and 4 year college programs. </a:t>
            </a:r>
            <a:r>
              <a:rPr lang="en-US" sz="2500" dirty="0"/>
              <a:t>Each </a:t>
            </a:r>
            <a:r>
              <a:rPr lang="en-US" sz="2500" dirty="0" smtClean="0"/>
              <a:t>institution’s </a:t>
            </a:r>
            <a:r>
              <a:rPr lang="en-US" sz="2500" dirty="0"/>
              <a:t>admissions office has procedures for receiving, reviewing, and accepting the transfer credit.</a:t>
            </a:r>
          </a:p>
          <a:p>
            <a:endParaRPr lang="en-US" sz="2500" dirty="0" smtClean="0"/>
          </a:p>
          <a:p>
            <a:pPr lvl="1"/>
            <a:r>
              <a:rPr lang="en-US" sz="2500" dirty="0"/>
              <a:t>Students can opt out of the CVTC credit arrangement at the end </a:t>
            </a:r>
            <a:r>
              <a:rPr lang="en-US" sz="2500" dirty="0" smtClean="0"/>
              <a:t>of </a:t>
            </a:r>
            <a:r>
              <a:rPr lang="en-US" sz="2500" dirty="0"/>
              <a:t>10</a:t>
            </a:r>
            <a:r>
              <a:rPr lang="en-US" sz="2500" baseline="30000" dirty="0"/>
              <a:t>th</a:t>
            </a:r>
            <a:r>
              <a:rPr lang="en-US" sz="2500" dirty="0"/>
              <a:t> week of the semester, as these grades become part of the </a:t>
            </a:r>
            <a:r>
              <a:rPr lang="en-US" sz="2500" dirty="0" smtClean="0"/>
              <a:t>student’s </a:t>
            </a:r>
            <a:r>
              <a:rPr lang="en-US" sz="2500" dirty="0"/>
              <a:t>collegiate </a:t>
            </a:r>
            <a:r>
              <a:rPr lang="en-US" sz="2500" dirty="0" smtClean="0"/>
              <a:t>record.</a:t>
            </a:r>
            <a:endParaRPr lang="en-US" sz="2500" dirty="0" smtClean="0"/>
          </a:p>
          <a:p>
            <a:pPr lvl="1"/>
            <a:r>
              <a:rPr lang="en-US" sz="2500" dirty="0" smtClean="0"/>
              <a:t>Other courses being investigated as transcripted credits include:  Construction I, Photograpy1, Parents and Children, and Assistant Child Care Teacher.</a:t>
            </a:r>
            <a:endParaRPr lang="en-US" sz="2500" dirty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363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54" y="668867"/>
            <a:ext cx="8761413" cy="1024466"/>
          </a:xfrm>
        </p:spPr>
        <p:txBody>
          <a:bodyPr/>
          <a:lstStyle/>
          <a:p>
            <a:r>
              <a:rPr lang="en-US" dirty="0" smtClean="0"/>
              <a:t>Advanced Standing with </a:t>
            </a:r>
            <a:r>
              <a:rPr lang="en-US" b="1" dirty="0" smtClean="0"/>
              <a:t>CVTC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400300"/>
            <a:ext cx="11036300" cy="4305300"/>
          </a:xfrm>
        </p:spPr>
        <p:txBody>
          <a:bodyPr>
            <a:normAutofit fontScale="92500" lnSpcReduction="10000"/>
          </a:bodyPr>
          <a:lstStyle/>
          <a:p>
            <a:r>
              <a:rPr lang="en-US" sz="2500" b="1" dirty="0" smtClean="0"/>
              <a:t>Chippewa </a:t>
            </a:r>
            <a:r>
              <a:rPr lang="en-US" sz="2500" b="1" dirty="0"/>
              <a:t>Valley Technical College offers opportunity for high school students to earn advanced standing transfer credit.  </a:t>
            </a:r>
          </a:p>
          <a:p>
            <a:r>
              <a:rPr lang="en-US" sz="2500" dirty="0" smtClean="0"/>
              <a:t>Students </a:t>
            </a:r>
            <a:r>
              <a:rPr lang="en-US" sz="2500" dirty="0"/>
              <a:t>who complete the approved secondary course(s) with </a:t>
            </a:r>
            <a:r>
              <a:rPr lang="en-US" sz="2500" b="1" dirty="0"/>
              <a:t>a final grade of B or better </a:t>
            </a:r>
            <a:r>
              <a:rPr lang="en-US" sz="2500" dirty="0"/>
              <a:t>will earn advanced standing credit at CVTC without paying additional fees.  </a:t>
            </a:r>
            <a:endParaRPr lang="en-US" sz="2500" dirty="0" smtClean="0"/>
          </a:p>
          <a:p>
            <a:r>
              <a:rPr lang="en-US" sz="2500" dirty="0" smtClean="0"/>
              <a:t>These </a:t>
            </a:r>
            <a:r>
              <a:rPr lang="en-US" sz="2500" dirty="0"/>
              <a:t>credits are claimed at CVTC only upon </a:t>
            </a:r>
            <a:r>
              <a:rPr lang="en-US" sz="2500" dirty="0" smtClean="0"/>
              <a:t>admission </a:t>
            </a:r>
            <a:r>
              <a:rPr lang="en-US" sz="2500" dirty="0"/>
              <a:t>to </a:t>
            </a:r>
            <a:r>
              <a:rPr lang="en-US" sz="2500" dirty="0" smtClean="0"/>
              <a:t>CVTC.</a:t>
            </a:r>
          </a:p>
          <a:p>
            <a:r>
              <a:rPr lang="en-US" sz="2500" dirty="0" smtClean="0"/>
              <a:t>There </a:t>
            </a:r>
            <a:r>
              <a:rPr lang="en-US" sz="2500" dirty="0"/>
              <a:t>are no collegiate grades awarded to the student, so this does not affect the student’s collegiate GPA.  </a:t>
            </a:r>
            <a:endParaRPr lang="en-US" sz="2500" dirty="0" smtClean="0"/>
          </a:p>
          <a:p>
            <a:r>
              <a:rPr lang="en-US" sz="1900" dirty="0" smtClean="0"/>
              <a:t>The student’s credits may be transferable to other technical colleges who have the same program.  Some four-year institutions will accept these credits through transfer, including UW-Eau Claire, UW-River Falls, and UW-Stout.  Students should consult with individual institutions for credit acceptance.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722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87" y="630766"/>
            <a:ext cx="9220946" cy="1274233"/>
          </a:xfrm>
        </p:spPr>
        <p:txBody>
          <a:bodyPr/>
          <a:lstStyle/>
          <a:p>
            <a:r>
              <a:rPr lang="en-US" sz="3000" dirty="0"/>
              <a:t>Students completing these </a:t>
            </a:r>
            <a:r>
              <a:rPr lang="en-US" sz="3000" b="1" dirty="0"/>
              <a:t>CVTC </a:t>
            </a:r>
            <a:r>
              <a:rPr lang="en-US" sz="3000" dirty="0"/>
              <a:t>courses will earn the designation of </a:t>
            </a:r>
            <a:r>
              <a:rPr lang="en-US" sz="3000" b="1" dirty="0"/>
              <a:t>(AS) </a:t>
            </a:r>
            <a:r>
              <a:rPr lang="en-US" sz="3000" dirty="0"/>
              <a:t>on their ECASD </a:t>
            </a:r>
            <a:r>
              <a:rPr lang="en-US" sz="3000" dirty="0" smtClean="0"/>
              <a:t>transcript, noting </a:t>
            </a:r>
            <a:r>
              <a:rPr lang="en-US" sz="3000" i="1" dirty="0" smtClean="0"/>
              <a:t>Advanced Standing</a:t>
            </a:r>
            <a:endParaRPr lang="en-US" sz="3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0" y="2311400"/>
            <a:ext cx="11366500" cy="3771899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Some </a:t>
            </a:r>
            <a:r>
              <a:rPr lang="en-US" sz="2200" dirty="0"/>
              <a:t>of these courses have pending Transcripted Credit agreements as well. </a:t>
            </a:r>
            <a:endParaRPr lang="en-US" sz="2200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854465"/>
              </p:ext>
            </p:extLst>
          </p:nvPr>
        </p:nvGraphicFramePr>
        <p:xfrm>
          <a:off x="790093" y="2895599"/>
          <a:ext cx="9897533" cy="396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987"/>
                <a:gridCol w="1944874"/>
                <a:gridCol w="3217882"/>
                <a:gridCol w="1838790"/>
              </a:tblGrid>
              <a:tr h="400601">
                <a:tc>
                  <a:txBody>
                    <a:bodyPr/>
                    <a:lstStyle/>
                    <a:p>
                      <a:r>
                        <a:rPr lang="en-US" dirty="0" smtClean="0"/>
                        <a:t>ECASD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ECASD 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CVTC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CVTC credits</a:t>
                      </a:r>
                      <a:endParaRPr lang="en-US" dirty="0"/>
                    </a:p>
                  </a:txBody>
                  <a:tcPr/>
                </a:tc>
              </a:tr>
              <a:tr h="5127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Veterinary 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Science I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Veterinary 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Science II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0.5 </a:t>
                      </a:r>
                    </a:p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0.5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Animal 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Science 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3</a:t>
                      </a:r>
                      <a:endParaRPr lang="en-US" sz="1300" b="1" dirty="0"/>
                    </a:p>
                  </a:txBody>
                  <a:tcPr/>
                </a:tc>
              </a:tr>
              <a:tr h="76226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Marketing 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I </a:t>
                      </a:r>
                    </a:p>
                    <a:p>
                      <a:pPr marL="401320" marR="0" indent="-4013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Marketing 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II –Classroom Component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Professional 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Selling 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3</a:t>
                      </a:r>
                      <a:endParaRPr lang="en-US" sz="1300" b="1" dirty="0"/>
                    </a:p>
                  </a:txBody>
                  <a:tcPr/>
                </a:tc>
              </a:tr>
              <a:tr h="101179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Marketing 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I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Marketing 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II –Classroom </a:t>
                      </a:r>
                    </a:p>
                    <a:p>
                      <a:pPr marL="40132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Component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Marketing II – Internship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 </a:t>
                      </a:r>
                    </a:p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Marketing 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Principles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3</a:t>
                      </a:r>
                      <a:endParaRPr lang="en-US" sz="1300" b="1" dirty="0"/>
                    </a:p>
                  </a:txBody>
                  <a:tcPr/>
                </a:tc>
              </a:tr>
              <a:tr h="76226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Parents 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and Children </a:t>
                      </a:r>
                    </a:p>
                    <a:p>
                      <a:pPr marL="219710" marR="18415" indent="-21971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Careers 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with Children (ACCT)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0.5 </a:t>
                      </a:r>
                    </a:p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0.5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Foundations 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of Early Childhood Education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3</a:t>
                      </a:r>
                      <a:endParaRPr lang="en-US" sz="1300" b="1" dirty="0"/>
                    </a:p>
                  </a:txBody>
                  <a:tcPr/>
                </a:tc>
              </a:tr>
              <a:tr h="5127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Veterinary 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Science I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Veterinary 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Science II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0.5 </a:t>
                      </a:r>
                    </a:p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0.5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Animal 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Science  </a:t>
                      </a:r>
                    </a:p>
                  </a:txBody>
                  <a:tcPr marL="68580" marR="41275" marT="33020" marB="0"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3</a:t>
                      </a:r>
                      <a:endParaRPr lang="en-US" sz="13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54" y="668867"/>
            <a:ext cx="8761413" cy="1024466"/>
          </a:xfrm>
        </p:spPr>
        <p:txBody>
          <a:bodyPr/>
          <a:lstStyle/>
          <a:p>
            <a:r>
              <a:rPr lang="en-US" dirty="0"/>
              <a:t>Advanced Standing with Art Institutes International Minnesota </a:t>
            </a:r>
            <a:r>
              <a:rPr lang="en-US" b="1" dirty="0"/>
              <a:t>(AiM)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10756900" cy="3657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/>
              <a:t>Art Institutes International Minnesota (AiM) </a:t>
            </a:r>
            <a:r>
              <a:rPr lang="en-US" sz="2000" dirty="0"/>
              <a:t>offers an opportunity for ECASD Photography I and Photography II students to earn </a:t>
            </a:r>
            <a:r>
              <a:rPr lang="en-US" sz="2000" u="sng" dirty="0"/>
              <a:t>four credits</a:t>
            </a:r>
            <a:r>
              <a:rPr lang="en-US" sz="2000" dirty="0"/>
              <a:t> for the AiM course, PHI1401, Principles of Photography or PHI1402, Principles of Digital Photography.  The agreement requires that students: </a:t>
            </a:r>
          </a:p>
          <a:p>
            <a:pPr lvl="1" fontAlgn="base"/>
            <a:r>
              <a:rPr lang="en-US" sz="2000" dirty="0"/>
              <a:t>Complete Photography I or Photography II with a final grade of B or better. </a:t>
            </a:r>
          </a:p>
          <a:p>
            <a:pPr lvl="1" fontAlgn="base"/>
            <a:r>
              <a:rPr lang="en-US" sz="2000" dirty="0"/>
              <a:t>Meet the admission policy requirements of AiM and be admitted as a degree-seeking student within 15 months of high school graduation.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9950"/>
              </p:ext>
            </p:extLst>
          </p:nvPr>
        </p:nvGraphicFramePr>
        <p:xfrm>
          <a:off x="1511299" y="4940300"/>
          <a:ext cx="8900368" cy="1748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92"/>
                <a:gridCol w="2225092"/>
                <a:gridCol w="2225092"/>
                <a:gridCol w="2225092"/>
              </a:tblGrid>
              <a:tr h="480009">
                <a:tc>
                  <a:txBody>
                    <a:bodyPr/>
                    <a:lstStyle/>
                    <a:p>
                      <a:r>
                        <a:rPr lang="en-US" dirty="0" smtClean="0"/>
                        <a:t>ECASD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ECASD 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AiM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AiM credits</a:t>
                      </a:r>
                      <a:endParaRPr lang="en-US" dirty="0"/>
                    </a:p>
                  </a:txBody>
                  <a:tcPr/>
                </a:tc>
              </a:tr>
              <a:tr h="634179">
                <a:tc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Photography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7945" marR="74295" marT="26670" marB="0"/>
                </a:tc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1.0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7945" marR="74295" marT="26670" marB="0"/>
                </a:tc>
                <a:tc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Principles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of Photography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7945" marR="74295" marT="26670" marB="0"/>
                </a:tc>
                <a:tc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7945" marR="74295" marT="26670" marB="0"/>
                </a:tc>
              </a:tr>
              <a:tr h="634179">
                <a:tc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Photography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II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7945" marR="74295" marT="26670" marB="0"/>
                </a:tc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1.0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7945" marR="74295" marT="26670" marB="0"/>
                </a:tc>
                <a:tc>
                  <a:txBody>
                    <a:bodyPr/>
                    <a:lstStyle/>
                    <a:p>
                      <a:pPr marL="63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Principles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of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Digital Photography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7945" marR="74295" marT="26670" marB="0"/>
                </a:tc>
                <a:tc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7945" marR="74295" marT="2667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7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54" y="668867"/>
            <a:ext cx="8761413" cy="1024466"/>
          </a:xfrm>
        </p:spPr>
        <p:txBody>
          <a:bodyPr/>
          <a:lstStyle/>
          <a:p>
            <a:r>
              <a:rPr lang="en-US" b="1" dirty="0"/>
              <a:t>Youth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247900"/>
            <a:ext cx="11341100" cy="4737100"/>
          </a:xfrm>
        </p:spPr>
        <p:txBody>
          <a:bodyPr>
            <a:normAutofit/>
          </a:bodyPr>
          <a:lstStyle/>
          <a:p>
            <a:r>
              <a:rPr lang="en-US" b="1" dirty="0" smtClean="0"/>
              <a:t>This program allows </a:t>
            </a:r>
            <a:r>
              <a:rPr lang="en-US" b="1" dirty="0"/>
              <a:t>11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b="1" dirty="0" smtClean="0"/>
              <a:t>+ 12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b="1" dirty="0"/>
              <a:t>grade students to enroll in </a:t>
            </a:r>
            <a:r>
              <a:rPr lang="en-US" b="1" dirty="0" smtClean="0"/>
              <a:t>1 or more courses </a:t>
            </a:r>
            <a:r>
              <a:rPr lang="en-US" b="1" dirty="0"/>
              <a:t>at a </a:t>
            </a:r>
            <a:r>
              <a:rPr lang="en-US" b="1" dirty="0" smtClean="0"/>
              <a:t>UW campus </a:t>
            </a:r>
            <a:r>
              <a:rPr lang="en-US" b="1" dirty="0"/>
              <a:t>or center, a technical college, or a private nonprofit college located in the state</a:t>
            </a:r>
            <a:r>
              <a:rPr lang="en-US" dirty="0"/>
              <a:t>.  Students must meet the entrance requirements of the institution.  Only courses that do not duplicate ECASD course work may be approved.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post-secondary course approved for high school credit shall be granted 0.25 </a:t>
            </a:r>
            <a:r>
              <a:rPr lang="en-US" dirty="0" smtClean="0"/>
              <a:t>credit </a:t>
            </a:r>
            <a:r>
              <a:rPr lang="en-US" dirty="0"/>
              <a:t>per </a:t>
            </a:r>
            <a:r>
              <a:rPr lang="en-US" dirty="0" smtClean="0"/>
              <a:t>1 semester </a:t>
            </a:r>
            <a:r>
              <a:rPr lang="en-US" dirty="0"/>
              <a:t>credit offered by the post-secondary course.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school district is required to pay the actual cost of tuition, fees, books </a:t>
            </a:r>
            <a:r>
              <a:rPr lang="en-US" dirty="0" smtClean="0"/>
              <a:t>+ other </a:t>
            </a:r>
            <a:r>
              <a:rPr lang="en-US" dirty="0"/>
              <a:t>necessary materials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b="1" u="sng" dirty="0"/>
              <a:t>If a student fails or withdraws from the class after the</a:t>
            </a:r>
            <a:r>
              <a:rPr lang="en-US" b="1" dirty="0"/>
              <a:t> </a:t>
            </a:r>
            <a:r>
              <a:rPr lang="en-US" b="1" u="sng" dirty="0"/>
              <a:t>allowed drop period, the district will request reimbursement from the parent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b="1" u="sng" dirty="0" smtClean="0"/>
              <a:t>If </a:t>
            </a:r>
            <a:r>
              <a:rPr lang="en-US" b="1" u="sng" dirty="0"/>
              <a:t>a student receives a failing grade in a course</a:t>
            </a:r>
            <a:r>
              <a:rPr lang="en-US" b="1" dirty="0"/>
              <a:t> </a:t>
            </a:r>
            <a:r>
              <a:rPr lang="en-US" b="1" u="sng" dirty="0"/>
              <a:t>or fails to complete the course, the student’s parent/guardian or the student, if an adult, is responsible for reimbursing the</a:t>
            </a:r>
            <a:r>
              <a:rPr lang="en-US" b="1" dirty="0"/>
              <a:t> </a:t>
            </a:r>
            <a:r>
              <a:rPr lang="en-US" b="1" u="sng" dirty="0"/>
              <a:t>district for payment of the tuition and fees paid by the district</a:t>
            </a:r>
            <a:r>
              <a:rPr lang="en-US" dirty="0"/>
              <a:t>. </a:t>
            </a:r>
          </a:p>
          <a:p>
            <a:r>
              <a:rPr lang="en-US" dirty="0"/>
              <a:t> </a:t>
            </a:r>
            <a:r>
              <a:rPr lang="en-US" dirty="0" smtClean="0"/>
              <a:t>Applications </a:t>
            </a:r>
            <a:r>
              <a:rPr lang="en-US" dirty="0"/>
              <a:t>for enrollment must be made by </a:t>
            </a:r>
            <a:r>
              <a:rPr lang="en-US" b="1" dirty="0"/>
              <a:t>March 1 </a:t>
            </a:r>
            <a:r>
              <a:rPr lang="en-US" dirty="0"/>
              <a:t>for the fall semester, and by </a:t>
            </a:r>
            <a:r>
              <a:rPr lang="en-US" b="1" dirty="0"/>
              <a:t>October 1</a:t>
            </a:r>
            <a:r>
              <a:rPr lang="en-US" dirty="0"/>
              <a:t> for courses to be taken during the spring semester.  Information regarding the process and procedures is available in the Student Services Office.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40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54" y="668867"/>
            <a:ext cx="8761413" cy="1024466"/>
          </a:xfrm>
        </p:spPr>
        <p:txBody>
          <a:bodyPr/>
          <a:lstStyle/>
          <a:p>
            <a:r>
              <a:rPr lang="en-US" b="1" dirty="0"/>
              <a:t>Advanced Placement (AP)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463800"/>
            <a:ext cx="11315700" cy="4102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 smtClean="0"/>
              <a:t>The AP Program </a:t>
            </a:r>
            <a:r>
              <a:rPr lang="en-US" sz="2100" dirty="0"/>
              <a:t>is a cooperative educational endeavor provided by the College Board for secondary schools and colleges/universities. </a:t>
            </a:r>
            <a:r>
              <a:rPr lang="en-US" sz="2100" dirty="0" smtClean="0"/>
              <a:t> </a:t>
            </a:r>
          </a:p>
          <a:p>
            <a:pPr lvl="0" fontAlgn="base"/>
            <a:r>
              <a:rPr lang="en-US" sz="2100" b="1" dirty="0"/>
              <a:t>Provides an opportunity to earn college credit. </a:t>
            </a:r>
            <a:r>
              <a:rPr lang="en-US" sz="2100" dirty="0"/>
              <a:t>(All UW institutions and many colleges and universities in the country offer credit for scores of 3, 4, or 5 on AP exams.  Over 1200 colleges and universities offer up to one year’s credit, or sophomore standing, to students presenting qualifying grades on the AP exams.) </a:t>
            </a:r>
          </a:p>
          <a:p>
            <a:pPr lvl="0" fontAlgn="base"/>
            <a:r>
              <a:rPr lang="en-US" sz="2100" b="1" dirty="0"/>
              <a:t>Provides an opportunity to participate in college-level challenges </a:t>
            </a:r>
            <a:r>
              <a:rPr lang="en-US" sz="2100" dirty="0"/>
              <a:t>while still under the guidance of supportive high school staff. </a:t>
            </a:r>
          </a:p>
          <a:p>
            <a:pPr lvl="0" fontAlgn="base"/>
            <a:r>
              <a:rPr lang="en-US" sz="2100" dirty="0"/>
              <a:t>Compares abilities in a variety of disciplines with other students in the nation and world. </a:t>
            </a:r>
          </a:p>
          <a:p>
            <a:pPr lvl="0" fontAlgn="base"/>
            <a:r>
              <a:rPr lang="en-US" sz="2100" dirty="0"/>
              <a:t>Assesses skills in a variety of discipline areas to assist students to better prepare for the future. </a:t>
            </a:r>
          </a:p>
        </p:txBody>
      </p:sp>
    </p:spTree>
    <p:extLst>
      <p:ext uri="{BB962C8B-B14F-4D97-AF65-F5344CB8AC3E}">
        <p14:creationId xmlns:p14="http://schemas.microsoft.com/office/powerpoint/2010/main" val="30728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54" y="668867"/>
            <a:ext cx="8761413" cy="1024466"/>
          </a:xfrm>
        </p:spPr>
        <p:txBody>
          <a:bodyPr/>
          <a:lstStyle/>
          <a:p>
            <a:r>
              <a:rPr lang="en-US" b="1" dirty="0" smtClean="0"/>
              <a:t>Advanced </a:t>
            </a:r>
            <a:r>
              <a:rPr lang="en-US" b="1" dirty="0"/>
              <a:t>Placement (AP)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/>
              <a:t>Costs of the </a:t>
            </a:r>
            <a:r>
              <a:rPr lang="en-US" sz="2500" b="1" dirty="0"/>
              <a:t>Advanced Placement (AP) Program </a:t>
            </a:r>
            <a:r>
              <a:rPr lang="en-US" sz="2500" dirty="0" smtClean="0"/>
              <a:t>I</a:t>
            </a:r>
          </a:p>
          <a:p>
            <a:r>
              <a:rPr lang="en-US" sz="2500" dirty="0" smtClean="0"/>
              <a:t>AP Exams, given in May, are approximately three hours in length.  The 2015-16 student test fee will be $92 per exam. The standard fee for a test ordered, but not taken, is $20.  The College Board has initiated a fee-reduction policy for low-income students.  Students who receive free or reduced lunch will receive a fee waiver.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12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54" y="668867"/>
            <a:ext cx="8761413" cy="1024466"/>
          </a:xfrm>
        </p:spPr>
        <p:txBody>
          <a:bodyPr/>
          <a:lstStyle/>
          <a:p>
            <a:r>
              <a:rPr lang="en-US" b="1" dirty="0"/>
              <a:t>Advanced Placement (AP) Classes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5313"/>
              </p:ext>
            </p:extLst>
          </p:nvPr>
        </p:nvGraphicFramePr>
        <p:xfrm>
          <a:off x="711199" y="2336800"/>
          <a:ext cx="10655301" cy="4401185"/>
        </p:xfrm>
        <a:graphic>
          <a:graphicData uri="http://schemas.openxmlformats.org/drawingml/2006/table">
            <a:tbl>
              <a:tblPr firstRow="1" firstCol="1" bandRow="1"/>
              <a:tblGrid>
                <a:gridCol w="4812793"/>
                <a:gridCol w="1142020"/>
                <a:gridCol w="2029262"/>
                <a:gridCol w="2671226"/>
              </a:tblGrid>
              <a:tr h="651601"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ECASD Course Name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 </a:t>
                      </a:r>
                    </a:p>
                  </a:txBody>
                  <a:tcPr marL="67310" marR="36830" marT="24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ECASD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Credit(s)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7310" marR="36830" marT="24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Post-Secondary Course Name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7310" marR="36830" marT="24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Post-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Secondary Credits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0616: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AP English – Language &amp; Composition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 gridSpan="2">
                  <a:txBody>
                    <a:bodyPr/>
                    <a:lstStyle/>
                    <a:p>
                      <a:pPr marL="0" marR="0" indent="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  <a:p>
                      <a:pPr marL="0" marR="0" indent="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  <a:p>
                      <a:pPr marL="0" marR="0" indent="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See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post-secondary institution for their credit acceptance policy, and their assignment of specific course title and number of credits.  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Course title and credits may depend on the student’s AP test score.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1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0618: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AP English – Literature &amp; Composition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0724: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AP Statistics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0726: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AP Calculus AB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0728: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AP Calculus BC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1126: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AP Biology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1134: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AP Chemistry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1142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: AP Physics C: Mechanics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1144: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 AP Physics C: Electricity &amp; Magnetism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1202: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 AP United States History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1206: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AP European History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1210: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AP United States Government and Politics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0.5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1216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: AP Macroeconomics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0.5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1220: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 AP Psychology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0236: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 AP Studio Art-Drawing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349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0836: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 AP Music Theory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1.0 </a:t>
                      </a:r>
                    </a:p>
                  </a:txBody>
                  <a:tcPr marL="67310" marR="3683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9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54" y="668867"/>
            <a:ext cx="8761413" cy="1024466"/>
          </a:xfrm>
        </p:spPr>
        <p:txBody>
          <a:bodyPr/>
          <a:lstStyle/>
          <a:p>
            <a:r>
              <a:rPr lang="en-US" b="1" dirty="0" smtClean="0"/>
              <a:t>Academic Career and Planning  for </a:t>
            </a:r>
            <a:r>
              <a:rPr lang="en-US" b="1" dirty="0"/>
              <a:t>P</a:t>
            </a:r>
            <a:r>
              <a:rPr lang="en-US" b="1" dirty="0" smtClean="0"/>
              <a:t>ost Secondary 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654" y="3060700"/>
            <a:ext cx="8825659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 smtClean="0"/>
              <a:t>When registering for 2016-2017 classes, we encourage you to “take a risk” and take one of the many classes that offer both ECASD and post-secondary credit.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5083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This homeroom includes: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679700"/>
            <a:ext cx="11988799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 smtClean="0"/>
              <a:t>A review of the tardy policy</a:t>
            </a:r>
          </a:p>
          <a:p>
            <a:r>
              <a:rPr lang="en-US" sz="3300" dirty="0" smtClean="0"/>
              <a:t>A review of the SOAR matrix + positive hallway behaviors</a:t>
            </a:r>
          </a:p>
          <a:p>
            <a:endParaRPr lang="en-US" sz="3300" dirty="0" smtClean="0"/>
          </a:p>
          <a:p>
            <a:r>
              <a:rPr lang="en-US" sz="3300" b="1" dirty="0" smtClean="0"/>
              <a:t>Academic and Career planning options</a:t>
            </a:r>
          </a:p>
          <a:p>
            <a:pPr lvl="1"/>
            <a:r>
              <a:rPr lang="en-US" sz="3300" i="1" dirty="0"/>
              <a:t>Project Lead the Way </a:t>
            </a:r>
            <a:r>
              <a:rPr lang="en-US" sz="3300" dirty="0"/>
              <a:t>credit </a:t>
            </a:r>
            <a:r>
              <a:rPr lang="en-US" sz="3300" dirty="0" smtClean="0"/>
              <a:t>options</a:t>
            </a:r>
          </a:p>
          <a:p>
            <a:pPr lvl="1"/>
            <a:r>
              <a:rPr lang="en-US" sz="3300" dirty="0" smtClean="0"/>
              <a:t>Transcripted credit options</a:t>
            </a:r>
          </a:p>
          <a:p>
            <a:pPr lvl="1"/>
            <a:r>
              <a:rPr lang="en-US" sz="3300" dirty="0" smtClean="0"/>
              <a:t>AP credit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tardy policy revisited: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09624"/>
              </p:ext>
            </p:extLst>
          </p:nvPr>
        </p:nvGraphicFramePr>
        <p:xfrm>
          <a:off x="1154954" y="2325116"/>
          <a:ext cx="9550400" cy="43530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90246"/>
                <a:gridCol w="4660154"/>
              </a:tblGrid>
              <a:tr h="28043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STAFF-MANAGED             VS.           OFFICE-MANAGED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7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Tardy: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defined as not being in the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classroom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the bell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fewer than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minutes late.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you are tardy more than 5 minutes, it is considered an unexcused absence.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Tardy: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reteach behavior in a positive manner.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Tardy: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Reteach behavior and inform student of future consequences.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Tardy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each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successive tardy per semester: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fill out the MHS Behavior Tracking Form and submit to office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Excessive Tardies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(3rd and each successive tardy per semester)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Tardy :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Issue a lunch detention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+ Tardies: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Administrative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1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you avoid being tardy?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514600"/>
            <a:ext cx="10312400" cy="41910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MHS student have </a:t>
            </a:r>
            <a:r>
              <a:rPr lang="en-US" sz="2400" dirty="0">
                <a:solidFill>
                  <a:schemeClr val="tx1"/>
                </a:solidFill>
              </a:rPr>
              <a:t>produced a short video </a:t>
            </a:r>
            <a:r>
              <a:rPr lang="en-US" sz="2400" dirty="0" smtClean="0">
                <a:solidFill>
                  <a:schemeClr val="tx1"/>
                </a:solidFill>
              </a:rPr>
              <a:t>with strategies </a:t>
            </a:r>
            <a:r>
              <a:rPr lang="en-US" sz="2400" dirty="0">
                <a:solidFill>
                  <a:schemeClr val="tx1"/>
                </a:solidFill>
              </a:rPr>
              <a:t>to avoid being tardy </a:t>
            </a:r>
            <a:r>
              <a:rPr lang="en-US" sz="2400" dirty="0" smtClean="0">
                <a:solidFill>
                  <a:schemeClr val="tx1"/>
                </a:solidFill>
              </a:rPr>
              <a:t>+ examples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positive </a:t>
            </a:r>
            <a:r>
              <a:rPr lang="en-US" sz="2400" dirty="0">
                <a:solidFill>
                  <a:schemeClr val="tx1"/>
                </a:solidFill>
              </a:rPr>
              <a:t>hallway </a:t>
            </a:r>
            <a:r>
              <a:rPr lang="en-US" sz="2400" dirty="0" smtClean="0">
                <a:solidFill>
                  <a:schemeClr val="tx1"/>
                </a:solidFill>
              </a:rPr>
              <a:t>behaviors: </a:t>
            </a:r>
          </a:p>
          <a:p>
            <a:pPr marL="400050" lvl="1" indent="0">
              <a:buNone/>
            </a:pPr>
            <a:r>
              <a:rPr lang="en-US" sz="2200" u="sng" dirty="0" smtClean="0">
                <a:solidFill>
                  <a:schemeClr val="tx1"/>
                </a:solidFill>
                <a:hlinkClick r:id="rId2"/>
              </a:rPr>
              <a:t>G</a:t>
            </a:r>
            <a:r>
              <a:rPr lang="en-US" sz="2200" u="sng" dirty="0">
                <a:solidFill>
                  <a:schemeClr val="tx1"/>
                </a:solidFill>
                <a:hlinkClick r:id="rId2"/>
              </a:rPr>
              <a:t>:\MHSStaff\PBIS\Videos\</a:t>
            </a:r>
            <a:r>
              <a:rPr lang="en-US" sz="2200" b="1" u="sng" dirty="0">
                <a:solidFill>
                  <a:schemeClr val="tx1"/>
                </a:solidFill>
                <a:hlinkClick r:id="rId2"/>
              </a:rPr>
              <a:t>hallways 24p.wmv </a:t>
            </a:r>
            <a:r>
              <a:rPr lang="en-US" sz="2200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0"/>
            <a:endParaRPr lang="en-US" sz="2400" dirty="0" smtClean="0">
              <a:solidFill>
                <a:schemeClr val="tx1"/>
              </a:solidFill>
            </a:endParaRPr>
          </a:p>
          <a:p>
            <a:pPr lvl="0" algn="ctr"/>
            <a:r>
              <a:rPr lang="en-US" sz="3300" b="1" dirty="0" smtClean="0">
                <a:solidFill>
                  <a:schemeClr val="tx1"/>
                </a:solidFill>
              </a:rPr>
              <a:t>What are examples of things you can do to avoid being tardy or positive behaviors that you observed in the video?</a:t>
            </a:r>
            <a:endParaRPr lang="en-US" sz="33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Suggestions from seniors…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349500"/>
            <a:ext cx="11607800" cy="4013200"/>
          </a:xfrm>
        </p:spPr>
        <p:txBody>
          <a:bodyPr>
            <a:noAutofit/>
          </a:bodyPr>
          <a:lstStyle/>
          <a:p>
            <a:pPr lvl="0"/>
            <a:r>
              <a:rPr lang="en-US" sz="2500" dirty="0">
                <a:solidFill>
                  <a:srgbClr val="7030A0"/>
                </a:solidFill>
              </a:rPr>
              <a:t>Plan your route </a:t>
            </a:r>
            <a:r>
              <a:rPr lang="en-US" sz="2500" dirty="0" smtClean="0">
                <a:solidFill>
                  <a:srgbClr val="7030A0"/>
                </a:solidFill>
              </a:rPr>
              <a:t>+ take </a:t>
            </a:r>
            <a:r>
              <a:rPr lang="en-US" sz="2500" dirty="0">
                <a:solidFill>
                  <a:srgbClr val="7030A0"/>
                </a:solidFill>
              </a:rPr>
              <a:t>the most efficient path.  Know where water fountains, bathrooms, etc. are located.</a:t>
            </a:r>
          </a:p>
          <a:p>
            <a:pPr lvl="0"/>
            <a:r>
              <a:rPr lang="en-US" sz="2500" dirty="0"/>
              <a:t>Keep to the </a:t>
            </a:r>
            <a:r>
              <a:rPr lang="en-US" sz="2500" dirty="0" smtClean="0"/>
              <a:t>right</a:t>
            </a:r>
            <a:r>
              <a:rPr lang="en-US" sz="2500" dirty="0"/>
              <a:t> </a:t>
            </a:r>
            <a:r>
              <a:rPr lang="en-US" sz="2500" dirty="0" smtClean="0"/>
              <a:t>and move at a quick pace.</a:t>
            </a:r>
            <a:endParaRPr lang="en-US" sz="2500" dirty="0"/>
          </a:p>
          <a:p>
            <a:pPr lvl="0"/>
            <a:r>
              <a:rPr lang="en-US" sz="2500" b="1" dirty="0" smtClean="0">
                <a:solidFill>
                  <a:srgbClr val="7030A0"/>
                </a:solidFill>
              </a:rPr>
              <a:t>Pull </a:t>
            </a:r>
            <a:r>
              <a:rPr lang="en-US" sz="2500" b="1" dirty="0">
                <a:solidFill>
                  <a:srgbClr val="7030A0"/>
                </a:solidFill>
              </a:rPr>
              <a:t>over to the side if you want to talk in groups of </a:t>
            </a:r>
            <a:r>
              <a:rPr lang="en-US" sz="2500" b="1" dirty="0" smtClean="0">
                <a:solidFill>
                  <a:srgbClr val="7030A0"/>
                </a:solidFill>
              </a:rPr>
              <a:t>two or more. </a:t>
            </a:r>
            <a:endParaRPr lang="en-US" sz="2500" b="1" dirty="0" smtClean="0">
              <a:solidFill>
                <a:srgbClr val="7030A0"/>
              </a:solidFill>
            </a:endParaRPr>
          </a:p>
          <a:p>
            <a:r>
              <a:rPr lang="en-US" sz="2500" b="1" dirty="0"/>
              <a:t>Pull over to text or use the phone if you are walking between classes. </a:t>
            </a:r>
            <a:endParaRPr lang="en-US" sz="2500" dirty="0"/>
          </a:p>
          <a:p>
            <a:pPr lvl="0"/>
            <a:r>
              <a:rPr lang="en-US" sz="2500" dirty="0" smtClean="0">
                <a:solidFill>
                  <a:srgbClr val="7030A0"/>
                </a:solidFill>
              </a:rPr>
              <a:t>Please </a:t>
            </a:r>
            <a:r>
              <a:rPr lang="en-US" sz="2500" dirty="0">
                <a:solidFill>
                  <a:srgbClr val="7030A0"/>
                </a:solidFill>
              </a:rPr>
              <a:t>talk with an inside voice between classes.  </a:t>
            </a:r>
            <a:endParaRPr lang="en-US" sz="2500" dirty="0" smtClean="0">
              <a:solidFill>
                <a:srgbClr val="7030A0"/>
              </a:solidFill>
            </a:endParaRPr>
          </a:p>
          <a:p>
            <a:r>
              <a:rPr lang="en-US" sz="2500" dirty="0"/>
              <a:t>Please have a hallway pass with you if </a:t>
            </a:r>
            <a:r>
              <a:rPr lang="en-US" sz="2500" dirty="0" smtClean="0"/>
              <a:t>in </a:t>
            </a:r>
            <a:r>
              <a:rPr lang="en-US" sz="2500" dirty="0"/>
              <a:t>the hallway during class</a:t>
            </a:r>
            <a:r>
              <a:rPr lang="en-US" sz="2500" dirty="0" smtClean="0"/>
              <a:t>.</a:t>
            </a:r>
            <a:endParaRPr lang="en-US" sz="2500" dirty="0"/>
          </a:p>
          <a:p>
            <a:pPr lvl="0"/>
            <a:r>
              <a:rPr lang="en-US" sz="2500" dirty="0" smtClean="0">
                <a:solidFill>
                  <a:srgbClr val="7030A0"/>
                </a:solidFill>
              </a:rPr>
              <a:t>Please </a:t>
            </a:r>
            <a:r>
              <a:rPr lang="en-US" sz="2500" dirty="0">
                <a:solidFill>
                  <a:srgbClr val="7030A0"/>
                </a:solidFill>
              </a:rPr>
              <a:t>speak </a:t>
            </a:r>
            <a:r>
              <a:rPr lang="en-US" sz="2500" dirty="0" smtClean="0">
                <a:solidFill>
                  <a:srgbClr val="7030A0"/>
                </a:solidFill>
              </a:rPr>
              <a:t>quietly/whisper </a:t>
            </a:r>
            <a:r>
              <a:rPr lang="en-US" sz="2500" dirty="0">
                <a:solidFill>
                  <a:srgbClr val="7030A0"/>
                </a:solidFill>
              </a:rPr>
              <a:t>if you are in the hallway during class. </a:t>
            </a:r>
          </a:p>
        </p:txBody>
      </p:sp>
    </p:spTree>
    <p:extLst>
      <p:ext uri="{BB962C8B-B14F-4D97-AF65-F5344CB8AC3E}">
        <p14:creationId xmlns:p14="http://schemas.microsoft.com/office/powerpoint/2010/main" val="42756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Suggestions from seniors…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11417300" cy="4025900"/>
          </a:xfrm>
        </p:spPr>
        <p:txBody>
          <a:bodyPr>
            <a:noAutofit/>
          </a:bodyPr>
          <a:lstStyle/>
          <a:p>
            <a:pPr lvl="0"/>
            <a:r>
              <a:rPr lang="en-US" sz="2900" dirty="0" smtClean="0">
                <a:solidFill>
                  <a:srgbClr val="7030A0"/>
                </a:solidFill>
              </a:rPr>
              <a:t>Please </a:t>
            </a:r>
            <a:r>
              <a:rPr lang="en-US" sz="2900" dirty="0">
                <a:solidFill>
                  <a:srgbClr val="7030A0"/>
                </a:solidFill>
              </a:rPr>
              <a:t>do not swear.</a:t>
            </a:r>
          </a:p>
          <a:p>
            <a:pPr lvl="0"/>
            <a:r>
              <a:rPr lang="en-US" sz="2900" dirty="0" smtClean="0"/>
              <a:t>Put </a:t>
            </a:r>
            <a:r>
              <a:rPr lang="en-US" sz="2900" dirty="0"/>
              <a:t>trash in the garbage.</a:t>
            </a:r>
          </a:p>
          <a:p>
            <a:pPr lvl="0"/>
            <a:r>
              <a:rPr lang="en-US" sz="2900" dirty="0">
                <a:solidFill>
                  <a:srgbClr val="7030A0"/>
                </a:solidFill>
              </a:rPr>
              <a:t>Be modest with displays of affection in the hallways</a:t>
            </a:r>
            <a:r>
              <a:rPr lang="en-US" sz="29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900" b="1" u="sng" dirty="0"/>
              <a:t>**Lunch:</a:t>
            </a:r>
            <a:r>
              <a:rPr lang="en-US" sz="2900" dirty="0"/>
              <a:t> </a:t>
            </a:r>
            <a:r>
              <a:rPr lang="en-US" sz="2900" b="1" dirty="0"/>
              <a:t>Please remain downstairs for lunch in the commons and go upstairs only 5 minutes before your class.  Please do not stand outside of a class that is in session during lunch to talk.  Move to another location</a:t>
            </a:r>
            <a:r>
              <a:rPr lang="en-US" sz="2900" b="1" dirty="0" smtClean="0"/>
              <a:t>.</a:t>
            </a:r>
            <a:endParaRPr lang="en-US" sz="2900" dirty="0" smtClean="0"/>
          </a:p>
          <a:p>
            <a:pPr lvl="0"/>
            <a:r>
              <a:rPr lang="en-US" sz="2900" b="1" u="sng" dirty="0" smtClean="0">
                <a:solidFill>
                  <a:srgbClr val="7030A0"/>
                </a:solidFill>
              </a:rPr>
              <a:t>Open </a:t>
            </a:r>
            <a:r>
              <a:rPr lang="en-US" sz="2900" b="1" u="sng" dirty="0">
                <a:solidFill>
                  <a:srgbClr val="7030A0"/>
                </a:solidFill>
              </a:rPr>
              <a:t>doors: </a:t>
            </a:r>
            <a:r>
              <a:rPr lang="en-US" sz="2900" dirty="0">
                <a:solidFill>
                  <a:srgbClr val="7030A0"/>
                </a:solidFill>
              </a:rPr>
              <a:t>Door 4 is open all day.  Door 13 </a:t>
            </a:r>
            <a:r>
              <a:rPr lang="en-US" sz="2900" dirty="0" smtClean="0">
                <a:solidFill>
                  <a:srgbClr val="7030A0"/>
                </a:solidFill>
              </a:rPr>
              <a:t>+ 15 </a:t>
            </a:r>
            <a:r>
              <a:rPr lang="en-US" sz="2900" dirty="0">
                <a:solidFill>
                  <a:srgbClr val="7030A0"/>
                </a:solidFill>
              </a:rPr>
              <a:t>will be open during lunch. </a:t>
            </a:r>
          </a:p>
        </p:txBody>
      </p:sp>
    </p:spTree>
    <p:extLst>
      <p:ext uri="{BB962C8B-B14F-4D97-AF65-F5344CB8AC3E}">
        <p14:creationId xmlns:p14="http://schemas.microsoft.com/office/powerpoint/2010/main" val="17379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605367"/>
            <a:ext cx="7592267" cy="1024466"/>
          </a:xfrm>
        </p:spPr>
        <p:txBody>
          <a:bodyPr/>
          <a:lstStyle/>
          <a:p>
            <a:r>
              <a:rPr lang="en-US" b="1" dirty="0"/>
              <a:t>Earning Post Secondary Credits in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37" y="2527300"/>
            <a:ext cx="10732246" cy="3416300"/>
          </a:xfrm>
        </p:spPr>
        <p:txBody>
          <a:bodyPr>
            <a:noAutofit/>
          </a:bodyPr>
          <a:lstStyle/>
          <a:p>
            <a:pPr lvl="1"/>
            <a:r>
              <a:rPr lang="en-US" sz="2200" b="1" dirty="0" smtClean="0"/>
              <a:t>A key component to the ECASD Post Secondary Readiness plan is to prepare students for post-secondary academic work.  Part of this plan includes offering college level courses to high school students.</a:t>
            </a:r>
          </a:p>
          <a:p>
            <a:pPr lvl="1"/>
            <a:r>
              <a:rPr lang="en-US" sz="2200" dirty="0" smtClean="0"/>
              <a:t>Research shows that “freshmen” at post-secondary institutions that have taken college level courses in high school are more likely to continue on to their second year of post-secondary education and earn a high GPA.</a:t>
            </a:r>
          </a:p>
          <a:p>
            <a:pPr lvl="1"/>
            <a:r>
              <a:rPr lang="en-US" sz="2200" b="1" dirty="0" smtClean="0"/>
              <a:t>We encourage you to look at and consider all of the options available at Memorial .  Then we want you to “take a risk” and try one of these post-secondary options.</a:t>
            </a:r>
          </a:p>
          <a:p>
            <a:pPr lvl="1"/>
            <a:r>
              <a:rPr lang="en-US" sz="2200" dirty="0" smtClean="0">
                <a:hlinkClick r:id="rId2"/>
              </a:rPr>
              <a:t>VIDEO Link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991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54" y="668867"/>
            <a:ext cx="8761413" cy="1024466"/>
          </a:xfrm>
        </p:spPr>
        <p:txBody>
          <a:bodyPr/>
          <a:lstStyle/>
          <a:p>
            <a:r>
              <a:rPr lang="en-US" b="1" dirty="0"/>
              <a:t>Project Lead the Way (PLTW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10" y="2387600"/>
            <a:ext cx="9969500" cy="3416300"/>
          </a:xfrm>
        </p:spPr>
        <p:txBody>
          <a:bodyPr/>
          <a:lstStyle/>
          <a:p>
            <a:r>
              <a:rPr lang="en-US" b="1" dirty="0"/>
              <a:t>Project Lead the Way (PLTW):  </a:t>
            </a:r>
            <a:r>
              <a:rPr lang="en-US" dirty="0"/>
              <a:t>PLTW is a national pre-engineering program designed to give students the opportunity to apply math and science skills as </a:t>
            </a:r>
            <a:r>
              <a:rPr lang="en-US" dirty="0" smtClean="0"/>
              <a:t>they </a:t>
            </a:r>
            <a:r>
              <a:rPr lang="en-US" dirty="0"/>
              <a:t>explore the broad field of engineering</a:t>
            </a:r>
            <a:r>
              <a:rPr lang="en-US" dirty="0" smtClean="0"/>
              <a:t>.</a:t>
            </a:r>
          </a:p>
          <a:p>
            <a:pPr lvl="1"/>
            <a:r>
              <a:rPr lang="en-US" sz="1800" dirty="0"/>
              <a:t>Classes focus on team problem solving and are </a:t>
            </a:r>
            <a:r>
              <a:rPr lang="en-US" sz="1800" dirty="0" smtClean="0"/>
              <a:t>project-oriented </a:t>
            </a:r>
            <a:r>
              <a:rPr lang="en-US" sz="1800" dirty="0"/>
              <a:t>using </a:t>
            </a:r>
            <a:r>
              <a:rPr lang="en-US" sz="1800" dirty="0" smtClean="0"/>
              <a:t>state-of-the-art </a:t>
            </a:r>
            <a:r>
              <a:rPr lang="en-US" sz="1800" dirty="0"/>
              <a:t>technology.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6404"/>
              </p:ext>
            </p:extLst>
          </p:nvPr>
        </p:nvGraphicFramePr>
        <p:xfrm>
          <a:off x="977899" y="4165600"/>
          <a:ext cx="9473034" cy="253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6517"/>
                <a:gridCol w="4736517"/>
              </a:tblGrid>
              <a:tr h="464482">
                <a:tc>
                  <a:txBody>
                    <a:bodyPr/>
                    <a:lstStyle/>
                    <a:p>
                      <a:r>
                        <a:rPr lang="en-US" dirty="0" smtClean="0"/>
                        <a:t>Classes Include: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are 1.0 ECASD credit</a:t>
                      </a:r>
                      <a:endParaRPr lang="en-US" dirty="0"/>
                    </a:p>
                  </a:txBody>
                  <a:tcPr/>
                </a:tc>
              </a:tr>
              <a:tr h="464482">
                <a:tc>
                  <a:txBody>
                    <a:bodyPr/>
                    <a:lstStyle/>
                    <a:p>
                      <a:pPr lvl="2" algn="l"/>
                      <a:r>
                        <a:rPr lang="en-US" b="1" dirty="0" smtClean="0"/>
                        <a:t>Digital </a:t>
                      </a:r>
                      <a:r>
                        <a:rPr lang="en-US" b="1" dirty="0" smtClean="0"/>
                        <a:t>Electronics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Principles of Engineering</a:t>
                      </a:r>
                      <a:endParaRPr lang="en-US" b="1" dirty="0"/>
                    </a:p>
                  </a:txBody>
                  <a:tcPr/>
                </a:tc>
              </a:tr>
              <a:tr h="801708">
                <a:tc>
                  <a:txBody>
                    <a:bodyPr/>
                    <a:lstStyle/>
                    <a:p>
                      <a:pPr lvl="2" algn="l"/>
                      <a:r>
                        <a:rPr lang="en-US" b="1" dirty="0" smtClean="0"/>
                        <a:t>Introduction to Engineering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Computer Integrated Manufacturing</a:t>
                      </a:r>
                      <a:endParaRPr lang="en-US" b="1" dirty="0"/>
                    </a:p>
                  </a:txBody>
                  <a:tcPr/>
                </a:tc>
              </a:tr>
              <a:tr h="801708">
                <a:tc>
                  <a:txBody>
                    <a:bodyPr/>
                    <a:lstStyle/>
                    <a:p>
                      <a:pPr lvl="2" algn="l"/>
                      <a:r>
                        <a:rPr lang="en-US" b="1" dirty="0" smtClean="0"/>
                        <a:t>Civil Engineering and 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Engineering Design and Development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7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54" y="668867"/>
            <a:ext cx="8761413" cy="1024466"/>
          </a:xfrm>
        </p:spPr>
        <p:txBody>
          <a:bodyPr/>
          <a:lstStyle/>
          <a:p>
            <a:r>
              <a:rPr lang="en-US" b="1" dirty="0"/>
              <a:t>Project Lead the Way (PLTW)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578100"/>
            <a:ext cx="10210800" cy="4114800"/>
          </a:xfrm>
        </p:spPr>
        <p:txBody>
          <a:bodyPr>
            <a:normAutofit lnSpcReduction="10000"/>
          </a:bodyPr>
          <a:lstStyle/>
          <a:p>
            <a:r>
              <a:rPr lang="en-US" sz="2500" b="1" dirty="0" smtClean="0"/>
              <a:t>Successful completion of a PLTW class includes:</a:t>
            </a:r>
          </a:p>
          <a:p>
            <a:pPr lvl="1"/>
            <a:r>
              <a:rPr lang="en-US" sz="2500" dirty="0" smtClean="0"/>
              <a:t>A grade of B or higher in classroom course work</a:t>
            </a:r>
          </a:p>
          <a:p>
            <a:pPr lvl="1"/>
            <a:r>
              <a:rPr lang="en-US" sz="2500" dirty="0" smtClean="0"/>
              <a:t>A completed course portfolio</a:t>
            </a:r>
          </a:p>
          <a:p>
            <a:pPr lvl="1"/>
            <a:r>
              <a:rPr lang="en-US" sz="2500" dirty="0" smtClean="0"/>
              <a:t>A stanine score of 7 or higher on the </a:t>
            </a:r>
            <a:r>
              <a:rPr lang="en-US" sz="2500" dirty="0" smtClean="0"/>
              <a:t>end-of-course </a:t>
            </a:r>
            <a:r>
              <a:rPr lang="en-US" sz="2500" dirty="0"/>
              <a:t>e</a:t>
            </a:r>
            <a:r>
              <a:rPr lang="en-US" sz="2500" dirty="0" smtClean="0"/>
              <a:t>xam</a:t>
            </a:r>
            <a:endParaRPr lang="en-US" sz="2500" dirty="0"/>
          </a:p>
          <a:p>
            <a:pPr marL="457200" lvl="1" indent="0">
              <a:buNone/>
            </a:pPr>
            <a:endParaRPr lang="en-US" sz="2500" dirty="0" smtClean="0"/>
          </a:p>
          <a:p>
            <a:pPr marL="457200" lvl="1" indent="0">
              <a:buNone/>
            </a:pPr>
            <a:r>
              <a:rPr lang="en-US" sz="2500" b="1" i="1" dirty="0"/>
              <a:t>Project Lead the Way </a:t>
            </a:r>
            <a:r>
              <a:rPr lang="en-US" sz="2500" b="1" dirty="0"/>
              <a:t>course credits are transferrable to both 2 and 4 year colleges.  </a:t>
            </a:r>
            <a:r>
              <a:rPr lang="en-US" sz="2500" dirty="0"/>
              <a:t>Each </a:t>
            </a:r>
            <a:r>
              <a:rPr lang="en-US" sz="2500" dirty="0" smtClean="0"/>
              <a:t>institution’s </a:t>
            </a:r>
            <a:r>
              <a:rPr lang="en-US" sz="2500" dirty="0"/>
              <a:t>admissions office has procedures for receiving, reviewing, and accepting the transfer credit.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896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736</TotalTime>
  <Words>1872</Words>
  <Application>Microsoft Office PowerPoint</Application>
  <PresentationFormat>Widescreen</PresentationFormat>
  <Paragraphs>222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Tahoma</vt:lpstr>
      <vt:lpstr>Times New Roman</vt:lpstr>
      <vt:lpstr>Wingdings 3</vt:lpstr>
      <vt:lpstr>Ion Boardroom</vt:lpstr>
      <vt:lpstr>Welcome to homeroom!</vt:lpstr>
      <vt:lpstr>This homeroom includes:</vt:lpstr>
      <vt:lpstr>The tardy policy revisited:</vt:lpstr>
      <vt:lpstr>How do you avoid being tardy?</vt:lpstr>
      <vt:lpstr>Suggestions from seniors…</vt:lpstr>
      <vt:lpstr>Suggestions from seniors…</vt:lpstr>
      <vt:lpstr>Earning Post Secondary Credits in High School</vt:lpstr>
      <vt:lpstr>Project Lead the Way (PLTW)</vt:lpstr>
      <vt:lpstr>Project Lead the Way (PLTW)</vt:lpstr>
      <vt:lpstr>Transcripted Credits with Chippewa Valley Technical College (CVTC)</vt:lpstr>
      <vt:lpstr>Transcripted Credits with Chippewa Valley Technical College (CVTC)</vt:lpstr>
      <vt:lpstr>Advanced Standing with CVTC</vt:lpstr>
      <vt:lpstr>Students completing these CVTC courses will earn the designation of (AS) on their ECASD transcript, noting Advanced Standing</vt:lpstr>
      <vt:lpstr>Advanced Standing with Art Institutes International Minnesota (AiM) </vt:lpstr>
      <vt:lpstr>Youth Options</vt:lpstr>
      <vt:lpstr>Advanced Placement (AP) Program</vt:lpstr>
      <vt:lpstr>Advanced Placement (AP) Program </vt:lpstr>
      <vt:lpstr>Advanced Placement (AP) Classes</vt:lpstr>
      <vt:lpstr>Academic Career and Planning  for Post Secondary Success</vt:lpstr>
    </vt:vector>
  </TitlesOfParts>
  <Company>Eau Claire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homeroom!</dc:title>
  <dc:creator>Lange, Christine</dc:creator>
  <cp:lastModifiedBy>Lange, Christine</cp:lastModifiedBy>
  <cp:revision>69</cp:revision>
  <dcterms:created xsi:type="dcterms:W3CDTF">2015-10-21T17:21:39Z</dcterms:created>
  <dcterms:modified xsi:type="dcterms:W3CDTF">2015-11-16T21:41:29Z</dcterms:modified>
</cp:coreProperties>
</file>